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9" r:id="rId12"/>
    <p:sldId id="287" r:id="rId13"/>
    <p:sldId id="288" r:id="rId14"/>
    <p:sldId id="289" r:id="rId15"/>
    <p:sldId id="290" r:id="rId16"/>
    <p:sldId id="291" r:id="rId17"/>
    <p:sldId id="293" r:id="rId18"/>
    <p:sldId id="294" r:id="rId19"/>
    <p:sldId id="295" r:id="rId20"/>
    <p:sldId id="296" r:id="rId21"/>
    <p:sldId id="297" r:id="rId22"/>
    <p:sldId id="298" r:id="rId23"/>
    <p:sldId id="301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4756A0"/>
    <a:srgbClr val="B1C1E4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6047" autoAdjust="0"/>
  </p:normalViewPr>
  <p:slideViewPr>
    <p:cSldViewPr>
      <p:cViewPr varScale="1">
        <p:scale>
          <a:sx n="146" d="100"/>
          <a:sy n="146" d="100"/>
        </p:scale>
        <p:origin x="21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987663763855294"/>
          <c:y val="8.9305835022262331E-2"/>
          <c:w val="0.51635202926170598"/>
          <c:h val="0.73281810386337198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 w="1270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Лист1!$A$2:$A$6</c:f>
              <c:strCache>
                <c:ptCount val="5"/>
                <c:pt idx="0">
                  <c:v>объем инвестиций в основной капитал млн руб.</c:v>
                </c:pt>
                <c:pt idx="1">
                  <c:v>Обьем отгруженных товаров собственного производства, выполненных работ и услуг собственными силами</c:v>
                </c:pt>
                <c:pt idx="2">
                  <c:v>средняя з/п руб.</c:v>
                </c:pt>
                <c:pt idx="3">
                  <c:v>объем розничной торговли млн руб.</c:v>
                </c:pt>
                <c:pt idx="4">
                  <c:v>средний размер пенсии руб.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9-4D6B-A95E-D30419B0CA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 w="12700">
              <a:solidFill>
                <a:srgbClr val="B1C1E4"/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Лист1!$A$2:$A$6</c:f>
              <c:strCache>
                <c:ptCount val="5"/>
                <c:pt idx="0">
                  <c:v>объем инвестиций в основной капитал млн руб.</c:v>
                </c:pt>
                <c:pt idx="1">
                  <c:v>Обьем отгруженных товаров собственного производства, выполненных работ и услуг собственными силами</c:v>
                </c:pt>
                <c:pt idx="2">
                  <c:v>средняя з/п руб.</c:v>
                </c:pt>
                <c:pt idx="3">
                  <c:v>объем розничной торговли млн руб.</c:v>
                </c:pt>
                <c:pt idx="4">
                  <c:v>средний размер пенсии 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324974.40000000002</c:v>
                </c:pt>
                <c:pt idx="1">
                  <c:v>606432.9</c:v>
                </c:pt>
                <c:pt idx="2">
                  <c:v>120327.3</c:v>
                </c:pt>
                <c:pt idx="3">
                  <c:v>10138.6</c:v>
                </c:pt>
                <c:pt idx="4" formatCode="#,##0.00">
                  <c:v>25233.9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D9-4D6B-A95E-D30419B0CA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 w="12700">
              <a:solidFill>
                <a:srgbClr val="4756A0"/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Лист1!$A$2:$A$6</c:f>
              <c:strCache>
                <c:ptCount val="5"/>
                <c:pt idx="0">
                  <c:v>объем инвестиций в основной капитал млн руб.</c:v>
                </c:pt>
                <c:pt idx="1">
                  <c:v>Обьем отгруженных товаров собственного производства, выполненных работ и услуг собственными силами</c:v>
                </c:pt>
                <c:pt idx="2">
                  <c:v>средняя з/п руб.</c:v>
                </c:pt>
                <c:pt idx="3">
                  <c:v>объем розничной торговли млн руб.</c:v>
                </c:pt>
                <c:pt idx="4">
                  <c:v>средний размер пенсии руб.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317359.90000000002</c:v>
                </c:pt>
                <c:pt idx="1">
                  <c:v>634635.69999999995</c:v>
                </c:pt>
                <c:pt idx="2">
                  <c:v>130140.5</c:v>
                </c:pt>
                <c:pt idx="3">
                  <c:v>10906.7</c:v>
                </c:pt>
                <c:pt idx="4" formatCode="#,##0.00">
                  <c:v>27180.799999999999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D9-4D6B-A95E-D30419B0CA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2820864"/>
        <c:axId val="102822656"/>
      </c:radarChart>
      <c:catAx>
        <c:axId val="102820864"/>
        <c:scaling>
          <c:orientation val="minMax"/>
        </c:scaling>
        <c:delete val="1"/>
        <c:axPos val="b"/>
        <c:majorGridlines/>
        <c:numFmt formatCode="General" sourceLinked="0"/>
        <c:majorTickMark val="none"/>
        <c:minorTickMark val="none"/>
        <c:tickLblPos val="nextTo"/>
        <c:crossAx val="102822656"/>
        <c:crosses val="autoZero"/>
        <c:auto val="1"/>
        <c:lblAlgn val="ctr"/>
        <c:lblOffset val="100"/>
        <c:noMultiLvlLbl val="0"/>
      </c:catAx>
      <c:valAx>
        <c:axId val="102822656"/>
        <c:scaling>
          <c:logBase val="10"/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028208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1008520420807943"/>
          <c:y val="0.86782747518794212"/>
          <c:w val="0.47681952717504322"/>
          <c:h val="5.0955005260296719E-2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6223552529514744"/>
          <c:y val="4.4648475704527017E-3"/>
          <c:w val="0.43738872751639662"/>
          <c:h val="0.91944648728426981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  <a:sp3d>
              <a:contourClr>
                <a:schemeClr val="tx1">
                  <a:lumMod val="95000"/>
                  <a:lumOff val="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7"/>
                <c:pt idx="0">
                  <c:v>Добыча полезных ископаемых </c:v>
                </c:pt>
                <c:pt idx="1">
                  <c:v>Строительство </c:v>
                </c:pt>
                <c:pt idx="2">
                  <c:v>Транспортировка и хранение </c:v>
                </c:pt>
                <c:pt idx="3">
                  <c:v>Образование</c:v>
                </c:pt>
                <c:pt idx="4">
                  <c:v>Обрабатывающее производство</c:v>
                </c:pt>
                <c:pt idx="5">
                  <c:v>Торговля оптовая и розничная; ремонт автотранспортных средств и мотоциклов</c:v>
                </c:pt>
                <c:pt idx="6">
                  <c:v>Деятельность профессиональная, научная и техническая  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>
                  <c:v>92.12772383593223</c:v>
                </c:pt>
                <c:pt idx="1">
                  <c:v>3.6373224002602704</c:v>
                </c:pt>
                <c:pt idx="2">
                  <c:v>2.8061529250812458</c:v>
                </c:pt>
                <c:pt idx="3">
                  <c:v>1.1114592013524507E-2</c:v>
                </c:pt>
                <c:pt idx="4">
                  <c:v>0.1821168264411758</c:v>
                </c:pt>
                <c:pt idx="5">
                  <c:v>0.28943848101879538</c:v>
                </c:pt>
                <c:pt idx="6">
                  <c:v>0.17797729342611276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22-4534-81F6-68B39D5D1E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shape val="box"/>
        <c:axId val="923453711"/>
        <c:axId val="1217394272"/>
        <c:axId val="0"/>
      </c:bar3DChart>
      <c:catAx>
        <c:axId val="923453711"/>
        <c:scaling>
          <c:orientation val="minMax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0">
          <a:schemeClr val="accent1">
            <a:lumMod val="5000"/>
            <a:lumOff val="95000"/>
          </a:schemeClr>
        </a:gs>
        <a:gs pos="0">
          <a:schemeClr val="accent1">
            <a:lumMod val="45000"/>
            <a:lumOff val="55000"/>
          </a:schemeClr>
        </a:gs>
        <a:gs pos="48000">
          <a:schemeClr val="tx2">
            <a:lumMod val="20000"/>
            <a:lumOff val="80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5BC-4FE6-BD93-A8C252273987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5BC-4FE6-BD93-A8C25227398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B5BC-4FE6-BD93-A8C252273987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B5BC-4FE6-BD93-A8C252273987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7-B5BC-4FE6-BD93-A8C252273987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6-B5BC-4FE6-BD93-A8C252273987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5-B5BC-4FE6-BD93-A8C252273987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4-B5BC-4FE6-BD93-A8C252273987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B5BC-4FE6-BD93-A8C252273987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2-B5BC-4FE6-BD93-A8C252273987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B5BC-4FE6-BD93-A8C252273987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0-B5BC-4FE6-BD93-A8C252273987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B5BC-4FE6-BD93-A8C252273987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E-B5BC-4FE6-BD93-A8C252273987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B5BC-4FE6-BD93-A8C252273987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C-B5BC-4FE6-BD93-A8C252273987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B5BC-4FE6-BD93-A8C252273987}"/>
              </c:ext>
            </c:extLst>
          </c:dPt>
          <c:dPt>
            <c:idx val="17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B5BC-4FE6-BD93-A8C252273987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B5BC-4FE6-BD93-A8C252273987}"/>
              </c:ext>
            </c:extLst>
          </c:dPt>
          <c:dLbls>
            <c:dLbl>
              <c:idx val="0"/>
              <c:layout>
                <c:manualLayout>
                  <c:x val="0.16816974461135339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5BC-4FE6-BD93-A8C252273987}"/>
                </c:ext>
              </c:extLst>
            </c:dLbl>
            <c:dLbl>
              <c:idx val="1"/>
              <c:layout>
                <c:manualLayout>
                  <c:x val="0.24647337532977978"/>
                  <c:y val="-3.21214525080342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5BC-4FE6-BD93-A8C252273987}"/>
                </c:ext>
              </c:extLst>
            </c:dLbl>
            <c:dLbl>
              <c:idx val="2"/>
              <c:layout>
                <c:manualLayout>
                  <c:x val="0.2411985517554721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5BC-4FE6-BD93-A8C252273987}"/>
                </c:ext>
              </c:extLst>
            </c:dLbl>
            <c:dLbl>
              <c:idx val="3"/>
              <c:layout>
                <c:manualLayout>
                  <c:x val="0.20275069167561655"/>
                  <c:y val="-7.1785278162097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5BC-4FE6-BD93-A8C252273987}"/>
                </c:ext>
              </c:extLst>
            </c:dLbl>
            <c:dLbl>
              <c:idx val="4"/>
              <c:layout>
                <c:manualLayout>
                  <c:x val="0.18594243105205538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B5BC-4FE6-BD93-A8C252273987}"/>
                </c:ext>
              </c:extLst>
            </c:dLbl>
            <c:dLbl>
              <c:idx val="5"/>
              <c:layout>
                <c:manualLayout>
                  <c:x val="0.21593314573787087"/>
                  <c:y val="-1.4543234735134318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B5BC-4FE6-BD93-A8C252273987}"/>
                </c:ext>
              </c:extLst>
            </c:dLbl>
            <c:dLbl>
              <c:idx val="6"/>
              <c:layout>
                <c:manualLayout>
                  <c:x val="0.17394614517772922"/>
                  <c:y val="-7.27161736756715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B5BC-4FE6-BD93-A8C252273987}"/>
                </c:ext>
              </c:extLst>
            </c:dLbl>
            <c:dLbl>
              <c:idx val="7"/>
              <c:layout>
                <c:manualLayout>
                  <c:x val="0.2459238604236861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B5BC-4FE6-BD93-A8C252273987}"/>
                </c:ext>
              </c:extLst>
            </c:dLbl>
            <c:dLbl>
              <c:idx val="8"/>
              <c:layout>
                <c:manualLayout>
                  <c:x val="0.18594243105205538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5BC-4FE6-BD93-A8C252273987}"/>
                </c:ext>
              </c:extLst>
            </c:dLbl>
            <c:dLbl>
              <c:idx val="9"/>
              <c:layout>
                <c:manualLayout>
                  <c:x val="0.21111378340795736"/>
                  <c:y val="3.9663825654062731E-3"/>
                </c:manualLayout>
              </c:layout>
              <c:tx>
                <c:rich>
                  <a:bodyPr/>
                  <a:lstStyle/>
                  <a:p>
                    <a:fld id="{0F724B23-CF0B-481D-9A59-C7058A908500}" type="VALUE">
                      <a:rPr lang="en-US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B5BC-4FE6-BD93-A8C252273987}"/>
                </c:ext>
              </c:extLst>
            </c:dLbl>
            <c:dLbl>
              <c:idx val="10"/>
              <c:layout>
                <c:manualLayout>
                  <c:x val="0.1979387169263815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5BC-4FE6-BD93-A8C252273987}"/>
                </c:ext>
              </c:extLst>
            </c:dLbl>
            <c:dLbl>
              <c:idx val="11"/>
              <c:layout>
                <c:manualLayout>
                  <c:x val="0.14695450196049528"/>
                  <c:y val="-7.27161736756715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B5BC-4FE6-BD93-A8C252273987}"/>
                </c:ext>
              </c:extLst>
            </c:dLbl>
            <c:dLbl>
              <c:idx val="12"/>
              <c:layout>
                <c:manualLayout>
                  <c:x val="0.23282601780662429"/>
                  <c:y val="-4.35677749948671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73704613658197"/>
                      <c:h val="6.42753856292025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B5BC-4FE6-BD93-A8C252273987}"/>
                </c:ext>
              </c:extLst>
            </c:dLbl>
            <c:dLbl>
              <c:idx val="13"/>
              <c:layout>
                <c:manualLayout>
                  <c:x val="0.2357788822323469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5BC-4FE6-BD93-A8C252273987}"/>
                </c:ext>
              </c:extLst>
            </c:dLbl>
            <c:dLbl>
              <c:idx val="14"/>
              <c:layout>
                <c:manualLayout>
                  <c:x val="0.21377285322399464"/>
                  <c:y val="3.96638256540627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5BC-4FE6-BD93-A8C252273987}"/>
                </c:ext>
              </c:extLst>
            </c:dLbl>
            <c:dLbl>
              <c:idx val="15"/>
              <c:layout>
                <c:manualLayout>
                  <c:x val="0.18233566892634837"/>
                  <c:y val="-7.9327651308125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5BC-4FE6-BD93-A8C252273987}"/>
                </c:ext>
              </c:extLst>
            </c:dLbl>
            <c:dLbl>
              <c:idx val="16"/>
              <c:layout>
                <c:manualLayout>
                  <c:x val="0.19805426107517152"/>
                  <c:y val="3.96638256540625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5BC-4FE6-BD93-A8C252273987}"/>
                </c:ext>
              </c:extLst>
            </c:dLbl>
            <c:dLbl>
              <c:idx val="17"/>
              <c:layout>
                <c:manualLayout>
                  <c:x val="0.1791919504965837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5BC-4FE6-BD93-A8C252273987}"/>
                </c:ext>
              </c:extLst>
            </c:dLbl>
            <c:dLbl>
              <c:idx val="18"/>
              <c:layout>
                <c:manualLayout>
                  <c:x val="0.13203617405011434"/>
                  <c:y val="-3.9663825654062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5BC-4FE6-BD93-A8C2522739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Лист1!$A$2:$A$20</c:f>
              <c:strCache>
                <c:ptCount val="19"/>
                <c:pt idx="0">
                  <c:v>СЕЛЬСКОЕ, ЛЕСНОЕ ХОЗЯЙСТВО, ОХОТА, РЫБОЛОВСТВО И РЫБОВОДСТВО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ОБЕСПЕЧЕНИЕ ЭЛЕКТРИЧЕСКОЙ ЭНЕРГИЕЙ, ГАЗОМ И ПАРОМ</c:v>
                </c:pt>
                <c:pt idx="4">
                  <c:v>ВОДОСНАБЖЕНИЕ, ВОДООТВЕДЕНИЕ</c:v>
                </c:pt>
                <c:pt idx="5">
                  <c:v>СТРОИТЕЛЬСТВО</c:v>
                </c:pt>
                <c:pt idx="6">
                  <c:v>ТОРГОВЛЯ ОПТОВАЯ И РОЗНИЧНАЯ</c:v>
                </c:pt>
                <c:pt idx="7">
                  <c:v>ТРАНСПОРТИРОВКА И ХРАНЕНИЕ</c:v>
                </c:pt>
                <c:pt idx="8">
                  <c:v>ДЕЯТЕЛЬНОСТЬ ГОСТИНИЦ И ПРЕДПРИЯТИЙ ОБЩЕСТВЕННОГО ПИТАНИЯ</c:v>
                </c:pt>
                <c:pt idx="9">
                  <c:v>ДЕЯТЕЛЬНОСТЬ В ОБЛАСТИ ИНФОРМАЦИИ И СВЯЗИ</c:v>
                </c:pt>
                <c:pt idx="10">
                  <c:v>ДЕЯТЕЛЬНОСТЬ ФИНАНСОВАЯ И СТРАХОВАЯ </c:v>
                </c:pt>
                <c:pt idx="11">
                  <c:v>ДЕЯТЕЛЬНОСТЬ ПО ОПЕРАЦИЯМ С НЕДВИЖИМЫМ ИМУЩЕСТВОМ</c:v>
                </c:pt>
                <c:pt idx="12">
                  <c:v> ДЕЯТЕЛЬНОСТЬ ПРОФЕССИОНАЛЬНАЯ, НАУЧНАЯ И ТЕХНИЧЕСКАЯ</c:v>
                </c:pt>
                <c:pt idx="13">
                  <c:v>ДЕЯТЕЛЬНОСТЬ АДМИНИСТРАТИВНАЯ И СОПУТСТВУЮЩИЕ ДОПОЛНИТЕЛЬНЫЕ УСЛУГИ </c:v>
                </c:pt>
                <c:pt idx="14">
                  <c:v>ГОСУДАРСТВЕННОЕ УПРАВЛЕНИЕ И ОБЕСПЕЧЕНИЕ ВОЕННОЙ БЕЗОПАСНОСТИ</c:v>
                </c:pt>
                <c:pt idx="15">
                  <c:v> ОБРАЗОВАНИЕ</c:v>
                </c:pt>
                <c:pt idx="16">
                  <c:v>ДЕЯТЕЛЬНОСТЬ В ОБЛАСТИ ЗДРАВООХРАНЕНИЯ И СОЦИАЛЬНЫХ УСЛУГ</c:v>
                </c:pt>
                <c:pt idx="17">
                  <c:v>        ДЕЯТЕЛЬНОСТЬ ПО ОПЕРАЦИЯМ С НЕДВИЖИМЫМ ИМУЩЕСТВОМ</c:v>
                </c:pt>
                <c:pt idx="18">
                  <c:v>ПРЕДОСТАВЛЕНИЕ ПРОЧИХ ВИДОВ УСЛУГ</c:v>
                </c:pt>
              </c:strCache>
            </c:strRef>
          </c:cat>
          <c:val>
            <c:numRef>
              <c:f>Лист1!$B$2:$B$20</c:f>
              <c:numCache>
                <c:formatCode>#,##0.0;\-#,##0.0;</c:formatCode>
                <c:ptCount val="19"/>
                <c:pt idx="0">
                  <c:v>86345.9</c:v>
                </c:pt>
                <c:pt idx="1">
                  <c:v>86345.9</c:v>
                </c:pt>
                <c:pt idx="2">
                  <c:v>139592</c:v>
                </c:pt>
                <c:pt idx="3">
                  <c:v>132407.4</c:v>
                </c:pt>
                <c:pt idx="4">
                  <c:v>104041.8</c:v>
                </c:pt>
                <c:pt idx="5">
                  <c:v>133483.79999999999</c:v>
                </c:pt>
                <c:pt idx="6">
                  <c:v>107877.8</c:v>
                </c:pt>
                <c:pt idx="7">
                  <c:v>179464</c:v>
                </c:pt>
                <c:pt idx="8">
                  <c:v>120466.7</c:v>
                </c:pt>
                <c:pt idx="9">
                  <c:v>215559.7</c:v>
                </c:pt>
                <c:pt idx="10">
                  <c:v>113928.8</c:v>
                </c:pt>
                <c:pt idx="11">
                  <c:v>86897.1</c:v>
                </c:pt>
                <c:pt idx="12">
                  <c:v>176230.2</c:v>
                </c:pt>
                <c:pt idx="13">
                  <c:v>138544</c:v>
                </c:pt>
                <c:pt idx="14">
                  <c:v>119856.1</c:v>
                </c:pt>
                <c:pt idx="15">
                  <c:v>89153.2</c:v>
                </c:pt>
                <c:pt idx="16">
                  <c:v>102775.2</c:v>
                </c:pt>
                <c:pt idx="17">
                  <c:v>86924.4</c:v>
                </c:pt>
                <c:pt idx="18">
                  <c:v>38619.599999999999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BC-4FE6-BD93-A8C2522739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Лист1!$A$2:$A$20</c:f>
              <c:strCache>
                <c:ptCount val="19"/>
                <c:pt idx="0">
                  <c:v>СЕЛЬСКОЕ, ЛЕСНОЕ ХОЗЯЙСТВО, ОХОТА, РЫБОЛОВСТВО И РЫБОВОДСТВО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ОБЕСПЕЧЕНИЕ ЭЛЕКТРИЧЕСКОЙ ЭНЕРГИЕЙ, ГАЗОМ И ПАРОМ</c:v>
                </c:pt>
                <c:pt idx="4">
                  <c:v>ВОДОСНАБЖЕНИЕ, ВОДООТВЕДЕНИЕ</c:v>
                </c:pt>
                <c:pt idx="5">
                  <c:v>СТРОИТЕЛЬСТВО</c:v>
                </c:pt>
                <c:pt idx="6">
                  <c:v>ТОРГОВЛЯ ОПТОВАЯ И РОЗНИЧНАЯ</c:v>
                </c:pt>
                <c:pt idx="7">
                  <c:v>ТРАНСПОРТИРОВКА И ХРАНЕНИЕ</c:v>
                </c:pt>
                <c:pt idx="8">
                  <c:v>ДЕЯТЕЛЬНОСТЬ ГОСТИНИЦ И ПРЕДПРИЯТИЙ ОБЩЕСТВЕННОГО ПИТАНИЯ</c:v>
                </c:pt>
                <c:pt idx="9">
                  <c:v>ДЕЯТЕЛЬНОСТЬ В ОБЛАСТИ ИНФОРМАЦИИ И СВЯЗИ</c:v>
                </c:pt>
                <c:pt idx="10">
                  <c:v>ДЕЯТЕЛЬНОСТЬ ФИНАНСОВАЯ И СТРАХОВАЯ </c:v>
                </c:pt>
                <c:pt idx="11">
                  <c:v>ДЕЯТЕЛЬНОСТЬ ПО ОПЕРАЦИЯМ С НЕДВИЖИМЫМ ИМУЩЕСТВОМ</c:v>
                </c:pt>
                <c:pt idx="12">
                  <c:v> ДЕЯТЕЛЬНОСТЬ ПРОФЕССИОНАЛЬНАЯ, НАУЧНАЯ И ТЕХНИЧЕСКАЯ</c:v>
                </c:pt>
                <c:pt idx="13">
                  <c:v>ДЕЯТЕЛЬНОСТЬ АДМИНИСТРАТИВНАЯ И СОПУТСТВУЮЩИЕ ДОПОЛНИТЕЛЬНЫЕ УСЛУГИ </c:v>
                </c:pt>
                <c:pt idx="14">
                  <c:v>ГОСУДАРСТВЕННОЕ УПРАВЛЕНИЕ И ОБЕСПЕЧЕНИЕ ВОЕННОЙ БЕЗОПАСНОСТИ</c:v>
                </c:pt>
                <c:pt idx="15">
                  <c:v> ОБРАЗОВАНИЕ</c:v>
                </c:pt>
                <c:pt idx="16">
                  <c:v>ДЕЯТЕЛЬНОСТЬ В ОБЛАСТИ ЗДРАВООХРАНЕНИЯ И СОЦИАЛЬНЫХ УСЛУГ</c:v>
                </c:pt>
                <c:pt idx="17">
                  <c:v>        ДЕЯТЕЛЬНОСТЬ ПО ОПЕРАЦИЯМ С НЕДВИЖИМЫМ ИМУЩЕСТВОМ</c:v>
                </c:pt>
                <c:pt idx="18">
                  <c:v>ПРЕДОСТАВЛЕНИЕ ПРОЧИХ ВИДОВ УСЛУГ</c:v>
                </c:pt>
              </c:strCache>
            </c:strRef>
          </c:cat>
          <c:val>
            <c:numRef>
              <c:f>Лист1!$C$2:$C$20</c:f>
              <c:numCache>
                <c:formatCode>General</c:formatCode>
                <c:ptCount val="19"/>
              </c:numCache>
            </c:numRef>
          </c:val>
          <c:extLst>
            <c:ext xmlns:c16="http://schemas.microsoft.com/office/drawing/2014/chart" uri="{C3380CC4-5D6E-409C-BE32-E72D297353CC}">
              <c16:uniqueId val="{00000026-80C7-4EF2-B5EA-5A21E3D5E0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06492672"/>
        <c:axId val="107893888"/>
      </c:barChart>
      <c:catAx>
        <c:axId val="10649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9525" cap="sq">
            <a:solidFill>
              <a:schemeClr val="bg1">
                <a:lumMod val="85000"/>
              </a:schemeClr>
            </a:solidFill>
            <a:bevel/>
          </a:ln>
        </c:spPr>
        <c:txPr>
          <a:bodyPr rot="0" anchor="ctr" anchorCtr="0"/>
          <a:lstStyle/>
          <a:p>
            <a:pPr algn="r">
              <a:defRPr sz="800" b="1">
                <a:solidFill>
                  <a:srgbClr val="4756A0"/>
                </a:solidFill>
              </a:defRPr>
            </a:pPr>
            <a:endParaRPr lang="ru-RU"/>
          </a:p>
        </c:txPr>
        <c:crossAx val="107893888"/>
        <c:crosses val="autoZero"/>
        <c:auto val="1"/>
        <c:lblAlgn val="ctr"/>
        <c:lblOffset val="100"/>
        <c:noMultiLvlLbl val="0"/>
      </c:catAx>
      <c:valAx>
        <c:axId val="107893888"/>
        <c:scaling>
          <c:orientation val="minMax"/>
        </c:scaling>
        <c:delete val="1"/>
        <c:axPos val="b"/>
        <c:numFmt formatCode="#,##0.0;\-#,##0.0;" sourceLinked="1"/>
        <c:majorTickMark val="none"/>
        <c:minorTickMark val="none"/>
        <c:tickLblPos val="nextTo"/>
        <c:crossAx val="106492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D2BA8-B275-4F44-ACB4-12743FD87CD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A0896-DA51-4F12-8AE4-CADF39114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A0896-DA51-4F12-8AE4-CADF39114C8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4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A0896-DA51-4F12-8AE4-CADF39114C8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8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A0896-DA51-4F12-8AE4-CADF39114C8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55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56EC-BC8F-4AD1-8461-89FE5274413C}" type="datetime1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82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EADF-1325-42E2-BF07-B86D19F093EF}" type="datetime1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46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AC05-0500-4B48-BEBC-1043D3988597}" type="datetime1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6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3F8C9-7CCF-4F90-A00B-654A4A9268B5}" type="datetime1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287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172FD-F6A3-43C2-A78E-AD367FF7D456}" type="datetime1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1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4D414-67CC-4AED-AE7D-23AF915EFCA3}" type="datetime1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87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D7C1F-FF36-4C73-9476-4CFA85133D06}" type="datetime1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98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8FA5-1230-440D-A16D-6F79D13673EA}" type="datetime1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3514-2483-4221-8853-A15100928510}" type="datetime1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0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0FE7-714B-4302-8EA6-15002D973ECD}" type="datetime1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01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1A3-F7CD-4332-BF83-CC9840FBBF31}" type="datetime1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9BAC5-14E8-4D81-9242-F2791D51FEE0}" type="datetime1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3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17" Type="http://schemas.openxmlformats.org/officeDocument/2006/relationships/image" Target="../media/image41.jpeg"/><Relationship Id="rId2" Type="http://schemas.openxmlformats.org/officeDocument/2006/relationships/slide" Target="slide3.xml"/><Relationship Id="rId16" Type="http://schemas.openxmlformats.org/officeDocument/2006/relationships/image" Target="../media/image164.sv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63" Type="http://schemas.openxmlformats.org/officeDocument/2006/relationships/image" Target="../media/image302.svg"/><Relationship Id="rId42" Type="http://schemas.openxmlformats.org/officeDocument/2006/relationships/image" Target="../media/image42.sv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21" Type="http://schemas.openxmlformats.org/officeDocument/2006/relationships/image" Target="../media/image56.png"/><Relationship Id="rId3" Type="http://schemas.openxmlformats.org/officeDocument/2006/relationships/image" Target="../media/image54.png"/><Relationship Id="rId34" Type="http://schemas.openxmlformats.org/officeDocument/2006/relationships/image" Target="../media/image55.png"/><Relationship Id="rId120" Type="http://schemas.openxmlformats.org/officeDocument/2006/relationships/image" Target="../media/image358.svg"/><Relationship Id="rId33" Type="http://schemas.openxmlformats.org/officeDocument/2006/relationships/image" Target="../media/image272.svg"/><Relationship Id="rId124" Type="http://schemas.openxmlformats.org/officeDocument/2006/relationships/image" Target="../media/image58.png"/><Relationship Id="rId2" Type="http://schemas.openxmlformats.org/officeDocument/2006/relationships/slide" Target="slide3.xml"/><Relationship Id="rId83" Type="http://schemas.openxmlformats.org/officeDocument/2006/relationships/image" Target="../media/image322.svg"/><Relationship Id="rId1" Type="http://schemas.openxmlformats.org/officeDocument/2006/relationships/slideLayout" Target="../slideLayouts/slideLayout2.xml"/><Relationship Id="rId123" Type="http://schemas.openxmlformats.org/officeDocument/2006/relationships/image" Target="../media/image57.png"/><Relationship Id="rId119" Type="http://schemas.openxmlformats.org/officeDocument/2006/relationships/image" Target="../media/image358.svg"/><Relationship Id="rId122" Type="http://schemas.openxmlformats.org/officeDocument/2006/relationships/image" Target="../media/image360.svg"/><Relationship Id="rId73" Type="http://schemas.openxmlformats.org/officeDocument/2006/relationships/image" Target="../media/image31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9.png"/><Relationship Id="rId12" Type="http://schemas.openxmlformats.org/officeDocument/2006/relationships/image" Target="../media/image207.svg"/><Relationship Id="rId17" Type="http://schemas.openxmlformats.org/officeDocument/2006/relationships/image" Target="../media/image66.png"/><Relationship Id="rId2" Type="http://schemas.openxmlformats.org/officeDocument/2006/relationships/slide" Target="slide3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1.png"/><Relationship Id="rId15" Type="http://schemas.openxmlformats.org/officeDocument/2006/relationships/image" Target="../media/image64.png"/><Relationship Id="rId10" Type="http://schemas.openxmlformats.org/officeDocument/2006/relationships/image" Target="../media/image205.sv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59" Type="http://schemas.openxmlformats.org/officeDocument/2006/relationships/image" Target="../media/image69.png"/><Relationship Id="rId2" Type="http://schemas.openxmlformats.org/officeDocument/2006/relationships/slide" Target="slide3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37" Type="http://schemas.openxmlformats.org/officeDocument/2006/relationships/image" Target="../media/image10.png"/><Relationship Id="rId45" Type="http://schemas.openxmlformats.org/officeDocument/2006/relationships/image" Target="../media/image68.png"/><Relationship Id="rId58" Type="http://schemas.openxmlformats.org/officeDocument/2006/relationships/image" Target="../media/image58.svg"/><Relationship Id="rId28" Type="http://schemas.openxmlformats.org/officeDocument/2006/relationships/image" Target="../media/image28.svg"/><Relationship Id="rId36" Type="http://schemas.openxmlformats.org/officeDocument/2006/relationships/image" Target="../media/image36.svg"/><Relationship Id="rId61" Type="http://schemas.openxmlformats.org/officeDocument/2006/relationships/image" Target="../media/image70.png"/><Relationship Id="rId44" Type="http://schemas.openxmlformats.org/officeDocument/2006/relationships/image" Target="../media/image44.svg"/><Relationship Id="rId60" Type="http://schemas.openxmlformats.org/officeDocument/2006/relationships/image" Target="../media/image60.svg"/><Relationship Id="rId4" Type="http://schemas.openxmlformats.org/officeDocument/2006/relationships/image" Target="../media/image2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51" Type="http://schemas.openxmlformats.org/officeDocument/2006/relationships/image" Target="../media/image40.png"/><Relationship Id="rId3" Type="http://schemas.openxmlformats.org/officeDocument/2006/relationships/image" Target="../media/image73.jpg"/><Relationship Id="rId50" Type="http://schemas.openxmlformats.org/officeDocument/2006/relationships/image" Target="../media/image50.sv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3" Type="http://schemas.openxmlformats.org/officeDocument/2006/relationships/image" Target="../media/image76.png"/><Relationship Id="rId49" Type="http://schemas.openxmlformats.org/officeDocument/2006/relationships/image" Target="../media/image75.png"/><Relationship Id="rId52" Type="http://schemas.openxmlformats.org/officeDocument/2006/relationships/image" Target="../media/image52.svg"/><Relationship Id="rId4" Type="http://schemas.openxmlformats.org/officeDocument/2006/relationships/image" Target="../media/image74.png"/><Relationship Id="rId48" Type="http://schemas.openxmlformats.org/officeDocument/2006/relationships/image" Target="../media/image48.svg"/><Relationship Id="rId56" Type="http://schemas.openxmlformats.org/officeDocument/2006/relationships/image" Target="../media/image5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5.svg"/><Relationship Id="rId3" Type="http://schemas.openxmlformats.org/officeDocument/2006/relationships/slide" Target="slide3.xml"/><Relationship Id="rId21" Type="http://schemas.openxmlformats.org/officeDocument/2006/relationships/image" Target="../media/image239.svg"/><Relationship Id="rId7" Type="http://schemas.openxmlformats.org/officeDocument/2006/relationships/image" Target="../media/image225.svg"/><Relationship Id="rId12" Type="http://schemas.openxmlformats.org/officeDocument/2006/relationships/image" Target="../media/image78.png"/><Relationship Id="rId2" Type="http://schemas.openxmlformats.org/officeDocument/2006/relationships/image" Target="../media/image72.jpg"/><Relationship Id="rId16" Type="http://schemas.openxmlformats.org/officeDocument/2006/relationships/image" Target="../media/image80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233.svg"/><Relationship Id="rId5" Type="http://schemas.openxmlformats.org/officeDocument/2006/relationships/image" Target="../media/image223.svg"/><Relationship Id="rId15" Type="http://schemas.openxmlformats.org/officeDocument/2006/relationships/image" Target="../media/image199.svg"/><Relationship Id="rId23" Type="http://schemas.openxmlformats.org/officeDocument/2006/relationships/image" Target="../media/image241.svg"/><Relationship Id="rId19" Type="http://schemas.openxmlformats.org/officeDocument/2006/relationships/image" Target="../media/image237.svg"/><Relationship Id="rId4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84" Type="http://schemas.openxmlformats.org/officeDocument/2006/relationships/image" Target="../media/image6.png"/><Relationship Id="rId197" Type="http://schemas.openxmlformats.org/officeDocument/2006/relationships/image" Target="../media/image7.png"/><Relationship Id="rId3" Type="http://schemas.openxmlformats.org/officeDocument/2006/relationships/image" Target="../media/image4.png"/><Relationship Id="rId183" Type="http://schemas.openxmlformats.org/officeDocument/2006/relationships/image" Target="../media/image5.png"/><Relationship Id="rId196" Type="http://schemas.openxmlformats.org/officeDocument/2006/relationships/image" Target="../media/image196.svg"/><Relationship Id="rId12" Type="http://schemas.openxmlformats.org/officeDocument/2006/relationships/image" Target="../media/image12.svg"/><Relationship Id="rId218" Type="http://schemas.openxmlformats.org/officeDocument/2006/relationships/image" Target="../media/image10.png"/><Relationship Id="rId2" Type="http://schemas.openxmlformats.org/officeDocument/2006/relationships/slide" Target="slide3.xml"/><Relationship Id="rId182" Type="http://schemas.openxmlformats.org/officeDocument/2006/relationships/image" Target="../media/image182.svg"/><Relationship Id="rId21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36" Type="http://schemas.openxmlformats.org/officeDocument/2006/relationships/image" Target="../media/image36.svg"/><Relationship Id="rId216" Type="http://schemas.openxmlformats.org/officeDocument/2006/relationships/image" Target="../media/image216.svg"/><Relationship Id="rId10" Type="http://schemas.openxmlformats.org/officeDocument/2006/relationships/image" Target="../media/image10.svg"/><Relationship Id="rId198" Type="http://schemas.openxmlformats.org/officeDocument/2006/relationships/image" Target="../media/image8.png"/><Relationship Id="rId44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28.sv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4" Type="http://schemas.openxmlformats.org/officeDocument/2006/relationships/image" Target="../media/image15.png"/><Relationship Id="rId9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84" Type="http://schemas.openxmlformats.org/officeDocument/2006/relationships/image" Target="../media/image23.png"/><Relationship Id="rId3" Type="http://schemas.openxmlformats.org/officeDocument/2006/relationships/image" Target="../media/image17.png"/><Relationship Id="rId138" Type="http://schemas.openxmlformats.org/officeDocument/2006/relationships/image" Target="../media/image21.png"/><Relationship Id="rId103" Type="http://schemas.openxmlformats.org/officeDocument/2006/relationships/image" Target="../media/image19.png"/><Relationship Id="rId137" Type="http://schemas.openxmlformats.org/officeDocument/2006/relationships/image" Target="../media/image20.png"/><Relationship Id="rId108" Type="http://schemas.openxmlformats.org/officeDocument/2006/relationships/image" Target="../media/image108.svg"/><Relationship Id="rId183" Type="http://schemas.openxmlformats.org/officeDocument/2006/relationships/image" Target="../media/image22.png"/><Relationship Id="rId2" Type="http://schemas.openxmlformats.org/officeDocument/2006/relationships/slide" Target="slide3.xml"/><Relationship Id="rId182" Type="http://schemas.openxmlformats.org/officeDocument/2006/relationships/image" Target="../media/image182.svg"/><Relationship Id="rId1" Type="http://schemas.openxmlformats.org/officeDocument/2006/relationships/slideLayout" Target="../slideLayouts/slideLayout2.xml"/><Relationship Id="rId102" Type="http://schemas.openxmlformats.org/officeDocument/2006/relationships/image" Target="../media/image102.svg"/><Relationship Id="rId136" Type="http://schemas.openxmlformats.org/officeDocument/2006/relationships/image" Target="../media/image136.svg"/><Relationship Id="rId106" Type="http://schemas.openxmlformats.org/officeDocument/2006/relationships/image" Target="../media/image106.svg"/><Relationship Id="rId101" Type="http://schemas.openxmlformats.org/officeDocument/2006/relationships/image" Target="../media/image18.png"/><Relationship Id="rId94" Type="http://schemas.openxmlformats.org/officeDocument/2006/relationships/image" Target="../media/image94.svg"/><Relationship Id="rId185" Type="http://schemas.openxmlformats.org/officeDocument/2006/relationships/image" Target="../media/image1360.svg"/><Relationship Id="rId100" Type="http://schemas.openxmlformats.org/officeDocument/2006/relationships/image" Target="../media/image100.svg"/><Relationship Id="rId139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6.svg"/><Relationship Id="rId3" Type="http://schemas.openxmlformats.org/officeDocument/2006/relationships/image" Target="../media/image24.png"/><Relationship Id="rId125" Type="http://schemas.openxmlformats.org/officeDocument/2006/relationships/image" Target="../media/image364.svg"/><Relationship Id="rId124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123" Type="http://schemas.openxmlformats.org/officeDocument/2006/relationships/image" Target="../media/image362.svg"/><Relationship Id="rId127" Type="http://schemas.openxmlformats.org/officeDocument/2006/relationships/image" Target="../media/image366.svg"/><Relationship Id="rId118" Type="http://schemas.openxmlformats.org/officeDocument/2006/relationships/image" Target="../media/image25.png"/><Relationship Id="rId126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42" Type="http://schemas.openxmlformats.org/officeDocument/2006/relationships/image" Target="../media/image33.png"/><Relationship Id="rId3" Type="http://schemas.openxmlformats.org/officeDocument/2006/relationships/image" Target="../media/image11.png"/><Relationship Id="rId133" Type="http://schemas.microsoft.com/office/2007/relationships/hdphoto" Target="../media/hdphoto2.wdp"/><Relationship Id="rId138" Type="http://schemas.openxmlformats.org/officeDocument/2006/relationships/image" Target="../media/image134.svg"/><Relationship Id="rId141" Type="http://schemas.openxmlformats.org/officeDocument/2006/relationships/image" Target="../media/image136.svg"/><Relationship Id="rId12" Type="http://schemas.openxmlformats.org/officeDocument/2006/relationships/image" Target="../media/image12.svg"/><Relationship Id="rId137" Type="http://schemas.microsoft.com/office/2007/relationships/hdphoto" Target="../media/hdphoto3.wdp"/><Relationship Id="rId2" Type="http://schemas.openxmlformats.org/officeDocument/2006/relationships/slide" Target="slide3.xml"/><Relationship Id="rId132" Type="http://schemas.openxmlformats.org/officeDocument/2006/relationships/image" Target="../media/image29.png"/><Relationship Id="rId62" Type="http://schemas.openxmlformats.org/officeDocument/2006/relationships/image" Target="../media/image62.svg"/><Relationship Id="rId14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4" Type="http://schemas.microsoft.com/office/2007/relationships/hdphoto" Target="../media/hdphoto1.wdp"/><Relationship Id="rId131" Type="http://schemas.openxmlformats.org/officeDocument/2006/relationships/image" Target="../media/image9.png"/><Relationship Id="rId136" Type="http://schemas.openxmlformats.org/officeDocument/2006/relationships/image" Target="../media/image31.png"/><Relationship Id="rId144" Type="http://schemas.openxmlformats.org/officeDocument/2006/relationships/image" Target="../media/image138.svg"/><Relationship Id="rId23" Type="http://schemas.openxmlformats.org/officeDocument/2006/relationships/image" Target="../media/image28.png"/><Relationship Id="rId130" Type="http://schemas.openxmlformats.org/officeDocument/2006/relationships/image" Target="../media/image130.svg"/><Relationship Id="rId135" Type="http://schemas.openxmlformats.org/officeDocument/2006/relationships/image" Target="../media/image132.svg"/><Relationship Id="rId143" Type="http://schemas.microsoft.com/office/2007/relationships/hdphoto" Target="../media/hdphoto5.wdp"/><Relationship Id="rId22" Type="http://schemas.openxmlformats.org/officeDocument/2006/relationships/image" Target="../media/image22.svg"/><Relationship Id="rId134" Type="http://schemas.openxmlformats.org/officeDocument/2006/relationships/image" Target="../media/image30.png"/><Relationship Id="rId13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039" y="3651870"/>
            <a:ext cx="4752528" cy="613890"/>
          </a:xfrm>
        </p:spPr>
        <p:txBody>
          <a:bodyPr>
            <a:normAutofit fontScale="90000"/>
          </a:bodyPr>
          <a:lstStyle/>
          <a:p>
            <a:r>
              <a:rPr lang="sah-RU" sz="2400" b="1" dirty="0" smtClean="0">
                <a:solidFill>
                  <a:srgbClr val="4756A0"/>
                </a:solidFill>
                <a:latin typeface="Arial Bold"/>
              </a:rPr>
              <a:t>ИНВЕСТИЦИОННЫЙ ПРОФИЛЬ</a:t>
            </a:r>
            <a:endParaRPr lang="ru-RU" sz="2400" b="1" dirty="0">
              <a:solidFill>
                <a:srgbClr val="4756A0"/>
              </a:solidFill>
              <a:latin typeface="Arial Bold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7491" y="4299942"/>
            <a:ext cx="4640560" cy="408805"/>
          </a:xfrm>
        </p:spPr>
        <p:txBody>
          <a:bodyPr>
            <a:noAutofit/>
          </a:bodyPr>
          <a:lstStyle/>
          <a:p>
            <a:pPr algn="l"/>
            <a:r>
              <a:rPr lang="ru-RU" sz="1100" dirty="0" smtClean="0">
                <a:solidFill>
                  <a:srgbClr val="4756A0"/>
                </a:solidFill>
                <a:latin typeface="Arial Bold"/>
              </a:rPr>
              <a:t>МУНИЦИПАЛЬНОГО РАЙОНА «ЛЕНСКИЙ РАЙОН» РЕСПУБЛИКА САХА (ЯКУТИЯ)</a:t>
            </a:r>
            <a:endParaRPr lang="ru-RU" sz="1100" dirty="0">
              <a:solidFill>
                <a:srgbClr val="4756A0"/>
              </a:solidFill>
              <a:latin typeface="Arial Bold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6767808" y="123478"/>
            <a:ext cx="2282798" cy="504056"/>
          </a:xfrm>
          <a:prstGeom prst="roundRect">
            <a:avLst>
              <a:gd name="adj" fmla="val 4370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46800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old"/>
                <a:cs typeface="Arial" pitchFamily="34" charset="0"/>
              </a:rPr>
              <a:t>Республика Саха</a:t>
            </a:r>
            <a:r>
              <a:rPr kumimoji="0" lang="ru-RU" sz="900" b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old"/>
                <a:cs typeface="Arial" pitchFamily="34" charset="0"/>
              </a:rPr>
              <a:t> </a:t>
            </a: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old"/>
                <a:cs typeface="Arial" pitchFamily="34" charset="0"/>
              </a:rPr>
              <a:t>(Якутия)</a:t>
            </a:r>
            <a:endParaRPr kumimoji="0" lang="x-none" sz="900" b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 Bold"/>
              <a:cs typeface="Arial" pitchFamily="34" charset="0"/>
            </a:endParaRPr>
          </a:p>
        </p:txBody>
      </p:sp>
      <p:pic>
        <p:nvPicPr>
          <p:cNvPr id="9" name="Рисунок 17"/>
          <p:cNvPicPr/>
          <p:nvPr/>
        </p:nvPicPr>
        <p:blipFill>
          <a:blip r:embed="rId2"/>
          <a:stretch/>
        </p:blipFill>
        <p:spPr>
          <a:xfrm>
            <a:off x="8544770" y="123478"/>
            <a:ext cx="504000" cy="504056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2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r="17011"/>
          <a:stretch/>
        </p:blipFill>
        <p:spPr>
          <a:xfrm>
            <a:off x="6859536" y="1305457"/>
            <a:ext cx="2099341" cy="1850380"/>
          </a:xfrm>
          <a:prstGeom prst="rect">
            <a:avLst/>
          </a:prstGeom>
          <a:ln w="0">
            <a:noFill/>
          </a:ln>
        </p:spPr>
      </p:pic>
      <p:sp>
        <p:nvSpPr>
          <p:cNvPr id="5" name="AutoShape 2" descr="Ленский район (Якутия)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Ленский район (Якутия)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Города России. 10 фактов про Ленск | Географ и глобус | Дзен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Города России. 10 фактов про Ленск | Географ и глобус | Дзе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/>
        </p:blipFill>
        <p:spPr bwMode="auto">
          <a:xfrm>
            <a:off x="309166" y="910120"/>
            <a:ext cx="6458642" cy="264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9512" y="256699"/>
            <a:ext cx="5328592" cy="507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ТУРИСТИЧЕСКИЕ ДОСТОПРИМЕЧАТЕЛЬНОСТИ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20" y="89417"/>
            <a:ext cx="7920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RU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100" y="4863572"/>
            <a:ext cx="274626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район» РС(Я)</a:t>
            </a:r>
            <a:endParaRPr lang="ru-RU" sz="700" dirty="0">
              <a:latin typeface="Arial Bold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755576" y="845720"/>
            <a:ext cx="5904655" cy="3921544"/>
          </a:xfrm>
          <a:prstGeom prst="roundRect">
            <a:avLst>
              <a:gd name="adj" fmla="val 11829"/>
            </a:avLst>
          </a:prstGeom>
          <a:solidFill>
            <a:srgbClr val="F1F1F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1464877" y="2662991"/>
            <a:ext cx="1328117" cy="97549"/>
          </a:xfrm>
          <a:prstGeom prst="roundRect">
            <a:avLst>
              <a:gd name="adj" fmla="val 24466"/>
            </a:avLst>
          </a:prstGeom>
          <a:solidFill>
            <a:srgbClr val="FDFDFD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511514" y="8129747"/>
            <a:ext cx="1347595" cy="313501"/>
          </a:xfrm>
          <a:prstGeom prst="roundRect">
            <a:avLst>
              <a:gd name="adj" fmla="val 24466"/>
            </a:avLst>
          </a:prstGeom>
          <a:solidFill>
            <a:srgbClr val="FDFDFD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121055" y="8031329"/>
            <a:ext cx="1371493" cy="423544"/>
          </a:xfrm>
          <a:prstGeom prst="roundRect">
            <a:avLst>
              <a:gd name="adj" fmla="val 24466"/>
            </a:avLst>
          </a:prstGeom>
          <a:solidFill>
            <a:srgbClr val="FDFDFD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38629" y="956685"/>
            <a:ext cx="720079" cy="1169791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938629" y="2180821"/>
            <a:ext cx="720079" cy="1169791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616527" y="2205128"/>
            <a:ext cx="524977" cy="11253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938629" y="3404957"/>
            <a:ext cx="720080" cy="1169791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028222" y="3461753"/>
            <a:ext cx="560002" cy="128535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9982F7-8954-4625-A955-D76157EEE832}"/>
              </a:ext>
            </a:extLst>
          </p:cNvPr>
          <p:cNvSpPr txBox="1"/>
          <p:nvPr/>
        </p:nvSpPr>
        <p:spPr>
          <a:xfrm>
            <a:off x="3275856" y="4208752"/>
            <a:ext cx="792088" cy="365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 Bold"/>
              </a:rPr>
              <a:t>Скульптурная композиция «Тройка»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028223" y="958907"/>
            <a:ext cx="524977" cy="1169791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D9982F7-8954-4625-A955-D76157EEE832}"/>
              </a:ext>
            </a:extLst>
          </p:cNvPr>
          <p:cNvSpPr txBox="1"/>
          <p:nvPr/>
        </p:nvSpPr>
        <p:spPr>
          <a:xfrm>
            <a:off x="3275855" y="2010117"/>
            <a:ext cx="694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rgbClr val="4756A0"/>
              </a:solidFill>
              <a:latin typeface="Arial Bold"/>
            </a:endParaRPr>
          </a:p>
          <a:p>
            <a:endParaRPr lang="ru-RU" sz="800" b="1" dirty="0">
              <a:solidFill>
                <a:srgbClr val="4756A0"/>
              </a:solidFill>
              <a:latin typeface="Arial Bold"/>
            </a:endParaRPr>
          </a:p>
          <a:p>
            <a:endParaRPr lang="ru-RU" sz="800" b="1" dirty="0" smtClean="0">
              <a:solidFill>
                <a:srgbClr val="4756A0"/>
              </a:solidFill>
              <a:latin typeface="Arial Bold"/>
            </a:endParaRPr>
          </a:p>
          <a:p>
            <a:r>
              <a:rPr lang="ru-RU" sz="600" b="1" dirty="0" smtClean="0">
                <a:solidFill>
                  <a:srgbClr val="4756A0"/>
                </a:solidFill>
                <a:latin typeface="Arial Bold"/>
              </a:rPr>
              <a:t>Храм </a:t>
            </a:r>
            <a:r>
              <a:rPr lang="ru-RU" sz="600" b="1" dirty="0">
                <a:solidFill>
                  <a:srgbClr val="4756A0"/>
                </a:solidFill>
                <a:latin typeface="Arial Bold"/>
              </a:rPr>
              <a:t>святителя Иннокентия Московского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9982F7-8954-4625-A955-D76157EEE832}"/>
              </a:ext>
            </a:extLst>
          </p:cNvPr>
          <p:cNvSpPr txBox="1"/>
          <p:nvPr/>
        </p:nvSpPr>
        <p:spPr>
          <a:xfrm>
            <a:off x="7199311" y="2531109"/>
            <a:ext cx="104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 Bold"/>
                <a:ea typeface="Calibri" panose="020F0502020204030204" pitchFamily="34" charset="0"/>
              </a:rPr>
              <a:t>Скульптура «Якутия-Родине»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9982F7-8954-4625-A955-D76157EEE832}"/>
              </a:ext>
            </a:extLst>
          </p:cNvPr>
          <p:cNvSpPr txBox="1"/>
          <p:nvPr/>
        </p:nvSpPr>
        <p:spPr>
          <a:xfrm>
            <a:off x="3275854" y="1660596"/>
            <a:ext cx="792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" b="1" dirty="0" smtClean="0">
                <a:solidFill>
                  <a:srgbClr val="4756A0"/>
                </a:solidFill>
                <a:latin typeface="Arial Bold"/>
                <a:ea typeface="Calibri" panose="020F0502020204030204" pitchFamily="34" charset="0"/>
              </a:rPr>
              <a:t>Историко-краеведческий </a:t>
            </a:r>
          </a:p>
          <a:p>
            <a:r>
              <a:rPr lang="ru-RU" sz="600" b="1" dirty="0" smtClean="0">
                <a:solidFill>
                  <a:srgbClr val="4756A0"/>
                </a:solidFill>
                <a:latin typeface="Arial Bold"/>
                <a:ea typeface="Calibri" panose="020F0502020204030204" pitchFamily="34" charset="0"/>
              </a:rPr>
              <a:t>музей</a:t>
            </a:r>
            <a:endParaRPr lang="ru-RU" sz="600" b="1" dirty="0">
              <a:solidFill>
                <a:srgbClr val="4756A0"/>
              </a:solidFill>
              <a:latin typeface="Arial Bold"/>
              <a:ea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9982F7-8954-4625-A955-D76157EEE832}"/>
              </a:ext>
            </a:extLst>
          </p:cNvPr>
          <p:cNvSpPr txBox="1"/>
          <p:nvPr/>
        </p:nvSpPr>
        <p:spPr>
          <a:xfrm rot="10800000" flipH="1" flipV="1">
            <a:off x="7092280" y="1470187"/>
            <a:ext cx="115212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" b="1" dirty="0" smtClean="0">
                <a:solidFill>
                  <a:srgbClr val="4756A0"/>
                </a:solidFill>
                <a:latin typeface="Arial Bold"/>
                <a:ea typeface="Calibri" panose="020F0502020204030204" pitchFamily="34" charset="0"/>
              </a:rPr>
              <a:t>Речной порт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9982F7-8954-4625-A955-D76157EEE832}"/>
              </a:ext>
            </a:extLst>
          </p:cNvPr>
          <p:cNvSpPr txBox="1"/>
          <p:nvPr/>
        </p:nvSpPr>
        <p:spPr>
          <a:xfrm>
            <a:off x="7199311" y="4011910"/>
            <a:ext cx="14874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ah-RU" sz="600" b="1" dirty="0" smtClean="0">
                <a:solidFill>
                  <a:srgbClr val="4756A0"/>
                </a:solidFill>
                <a:latin typeface="Arial Bold"/>
                <a:ea typeface="Calibri" panose="020F0502020204030204" pitchFamily="34" charset="0"/>
              </a:rPr>
              <a:t>Красавица </a:t>
            </a:r>
            <a:r>
              <a:rPr lang="en-US" sz="600" b="1" dirty="0" smtClean="0">
                <a:solidFill>
                  <a:srgbClr val="4756A0"/>
                </a:solidFill>
                <a:latin typeface="Arial Bold"/>
                <a:ea typeface="Calibri" panose="020F0502020204030204" pitchFamily="34" charset="0"/>
              </a:rPr>
              <a:t> </a:t>
            </a:r>
            <a:r>
              <a:rPr lang="sah-RU" sz="600" b="1" dirty="0" smtClean="0">
                <a:solidFill>
                  <a:srgbClr val="4756A0"/>
                </a:solidFill>
                <a:latin typeface="Arial Bold"/>
                <a:ea typeface="Calibri" panose="020F0502020204030204" pitchFamily="34" charset="0"/>
              </a:rPr>
              <a:t>Река</a:t>
            </a:r>
          </a:p>
          <a:p>
            <a:r>
              <a:rPr lang="sah-RU" sz="600" b="1" dirty="0" smtClean="0">
                <a:solidFill>
                  <a:srgbClr val="4756A0"/>
                </a:solidFill>
                <a:latin typeface="Arial Bold"/>
                <a:ea typeface="Calibri" panose="020F0502020204030204" pitchFamily="34" charset="0"/>
              </a:rPr>
              <a:t>“Лена”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51" name="Объект 2"/>
          <p:cNvSpPr>
            <a:spLocks noGrp="1"/>
          </p:cNvSpPr>
          <p:nvPr>
            <p:ph idx="1"/>
          </p:nvPr>
        </p:nvSpPr>
        <p:spPr>
          <a:xfrm>
            <a:off x="179512" y="571421"/>
            <a:ext cx="6984776" cy="36348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100" dirty="0">
                <a:latin typeface="Arial Bold"/>
              </a:rPr>
              <a:t>МУНИЦИПАЛЬНОГО </a:t>
            </a:r>
            <a:r>
              <a:rPr lang="ru-RU" sz="1100" dirty="0" smtClean="0">
                <a:latin typeface="Arial Bold"/>
              </a:rPr>
              <a:t>РАЙОНА «ЛЕНСКИЙ </a:t>
            </a:r>
            <a:r>
              <a:rPr lang="ru-RU" sz="1100" dirty="0">
                <a:latin typeface="Arial Bold"/>
              </a:rPr>
              <a:t>РАЙОН» РЕСПУБЛИКА САХА (ЯКУТИЯ</a:t>
            </a:r>
            <a:r>
              <a:rPr lang="ru-RU" sz="1100" dirty="0" smtClean="0">
                <a:latin typeface="Arial Bold"/>
              </a:rPr>
              <a:t>)</a:t>
            </a:r>
            <a:endParaRPr lang="ru-RU" sz="1100" dirty="0">
              <a:latin typeface="Arial Bold"/>
            </a:endParaRPr>
          </a:p>
        </p:txBody>
      </p:sp>
      <p:pic>
        <p:nvPicPr>
          <p:cNvPr id="1032" name="Picture 8" descr="Фотография транспортного узла Речной по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93" y="845720"/>
            <a:ext cx="3015087" cy="13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15" y="2177484"/>
            <a:ext cx="2836350" cy="1138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15" y="845720"/>
            <a:ext cx="2836350" cy="1213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15" y="3394391"/>
            <a:ext cx="2836350" cy="12882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3424908"/>
            <a:ext cx="3024336" cy="1322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7193" y="2163786"/>
            <a:ext cx="3015087" cy="11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13328" y="3848981"/>
            <a:ext cx="4752528" cy="613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ah-RU" sz="2400" b="1" dirty="0" smtClean="0">
                <a:latin typeface="Arial Bold"/>
              </a:rPr>
              <a:t>МЕХАНИЗМЫ РЕАЛИЗАЦИИ </a:t>
            </a:r>
          </a:p>
          <a:p>
            <a:pPr algn="l"/>
            <a:r>
              <a:rPr lang="sah-RU" sz="2400" b="1" dirty="0" smtClean="0">
                <a:latin typeface="Arial Bold"/>
              </a:rPr>
              <a:t>ИНВЕСТИЦИОННОГО ПРОФИЛЯ</a:t>
            </a:r>
            <a:endParaRPr lang="ru-RU" sz="2400" b="1" dirty="0">
              <a:latin typeface="Arial Bol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8" name="Рисунок 2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r="17011"/>
          <a:stretch/>
        </p:blipFill>
        <p:spPr>
          <a:xfrm>
            <a:off x="6859536" y="1305457"/>
            <a:ext cx="2099341" cy="1850380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 descr="Города России. 10 фактов про Ленск | Географ и глобус | Дзе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/>
        </p:blipFill>
        <p:spPr bwMode="auto">
          <a:xfrm>
            <a:off x="309166" y="910120"/>
            <a:ext cx="6458642" cy="264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2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360779"/>
            <a:ext cx="705677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 Bold"/>
              </a:rPr>
              <a:t>СВОБОДНЫЕ ИНВЕСТИЦИОННЫЕ ПЛОЩАДКИ</a:t>
            </a: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2160241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вободные инвестционные площадки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251519" y="1491630"/>
            <a:ext cx="5054851" cy="1008113"/>
          </a:xfrm>
          <a:prstGeom prst="roundRect">
            <a:avLst>
              <a:gd name="adj" fmla="val 2932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253691" y="2724645"/>
            <a:ext cx="5054851" cy="576063"/>
          </a:xfrm>
          <a:prstGeom prst="roundRect">
            <a:avLst>
              <a:gd name="adj" fmla="val 3646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0" rIns="0" bIns="0" rtlCol="0" anchor="ctr"/>
          <a:lstStyle/>
          <a:p>
            <a:pPr lvl="0" defTabSz="457200">
              <a:defRPr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ресурсных мощностях, транспортной и инженерной инфраструктуре можно  на сайте </a:t>
            </a:r>
            <a:r>
              <a:rPr lang="en-US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invest.gov.ru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253691" y="3372717"/>
            <a:ext cx="5054851" cy="630314"/>
          </a:xfrm>
          <a:prstGeom prst="roundRect">
            <a:avLst>
              <a:gd name="adj" fmla="val 3646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0" rIns="0" bIns="0" rtlCol="0" anchor="ctr"/>
          <a:lstStyle/>
          <a:p>
            <a:pPr lvl="0" defTabSz="457200">
              <a:defRPr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 с реестром муниципального имущества в округе можно на сайте </a:t>
            </a:r>
            <a:r>
              <a:rPr lang="en-US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https://invest.gov.ru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53173" y="1564823"/>
            <a:ext cx="1726954" cy="862911"/>
          </a:xfrm>
          <a:prstGeom prst="roundRect">
            <a:avLst>
              <a:gd name="adj" fmla="val 29324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sah-RU" sz="28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25</a:t>
            </a:r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ИНВЕСТИЦИОННЫХ ПЛОЩАДОК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2764419" y="1563638"/>
            <a:ext cx="0" cy="7909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2957855" y="1564823"/>
            <a:ext cx="2160240" cy="862911"/>
          </a:xfrm>
          <a:prstGeom prst="roundRect">
            <a:avLst>
              <a:gd name="adj" fmla="val 29324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sah-RU" sz="24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25 </a:t>
            </a:r>
            <a:r>
              <a:rPr lang="ru-RU" sz="20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– </a:t>
            </a:r>
            <a:r>
              <a:rPr lang="en-US" sz="16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Greenfield-</a:t>
            </a:r>
            <a:r>
              <a:rPr lang="sah-RU" sz="16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ов</a:t>
            </a:r>
            <a:endParaRPr lang="ru-RU" sz="16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pic>
        <p:nvPicPr>
          <p:cNvPr id="43" name="Рисунок 42" descr="Интернет со сплошной заливкой">
            <a:extLst>
              <a:ext uri="{FF2B5EF4-FFF2-40B4-BE49-F238E27FC236}">
                <a16:creationId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6861" y="2832676"/>
            <a:ext cx="360000" cy="360000"/>
          </a:xfrm>
          <a:prstGeom prst="rect">
            <a:avLst/>
          </a:prstGeom>
        </p:spPr>
      </p:pic>
      <p:pic>
        <p:nvPicPr>
          <p:cNvPr id="44" name="Рисунок 43" descr="Интернет со сплошной заливкой">
            <a:extLst>
              <a:ext uri="{FF2B5EF4-FFF2-40B4-BE49-F238E27FC236}">
                <a16:creationId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6861" y="3507874"/>
            <a:ext cx="360000" cy="360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2050" name="Picture 2" descr="https://investmapapi.economy.gov.ru/common/media/staticfiles/image/d5dd7424-57d5-420c-adf3-4d2f845cb74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55" y="1769374"/>
            <a:ext cx="3443890" cy="184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71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67494"/>
            <a:ext cx="756084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 Bold"/>
              </a:rPr>
              <a:t>ДИАГНОСТИЧЕСКАЯ КАРТА ПО РАБОТЕ </a:t>
            </a:r>
          </a:p>
          <a:p>
            <a:pPr algn="l"/>
            <a:r>
              <a:rPr lang="ru-RU" sz="2400" b="1" dirty="0" smtClean="0">
                <a:latin typeface="Arial Bold"/>
              </a:rPr>
              <a:t>С ИНВЕСТОРАМИ И МЕЗАНИЗМ РАБОТЫ С НИМИ</a:t>
            </a: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1440161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7" name="Скругленный прямоугольник 6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07612" y="1125240"/>
            <a:ext cx="1957478" cy="812994"/>
          </a:xfrm>
          <a:prstGeom prst="roundRect">
            <a:avLst>
              <a:gd name="adj" fmla="val 29421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</a:t>
            </a:r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649810" y="1125240"/>
            <a:ext cx="3098654" cy="812994"/>
          </a:xfrm>
          <a:prstGeom prst="roundRect">
            <a:avLst>
              <a:gd name="adj" fmla="val 26064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ДОЛЖНО БЫТЬ</a:t>
            </a:r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649810" y="2067694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lvl="0" defTabSz="45720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lang="en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409450" y="2061344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</a:t>
            </a:r>
            <a:endParaRPr lang="ru-RU" sz="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652464" y="2559050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lvl="0" defTabSz="45720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412104" y="2559050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lvl="0" defTabSz="45720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652464" y="3075806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lvl="0" defTabSz="45720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lvl="0" defTabSz="45720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412104" y="3069456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инфраструктуры по запросу 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инвестора</a:t>
            </a:r>
          </a:p>
        </p:txBody>
      </p:sp>
      <p:sp>
        <p:nvSpPr>
          <p:cNvPr id="15" name="Скругленный прямоугольник 1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649810" y="3573512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lvl="0" defTabSz="45720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409450" y="3573512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lvl="0" defTabSz="45720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Запрещено со сплошной заливкой">
            <a:extLst>
              <a:ext uri="{FF2B5EF4-FFF2-40B4-BE49-F238E27FC236}">
                <a16:creationId xmlns:a16="http://schemas.microsoft.com/office/drawing/2014/main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84152" y="2100145"/>
            <a:ext cx="360000" cy="360000"/>
          </a:xfrm>
          <a:prstGeom prst="rect">
            <a:avLst/>
          </a:prstGeom>
        </p:spPr>
      </p:pic>
      <p:pic>
        <p:nvPicPr>
          <p:cNvPr id="18" name="Рисунок 17" descr="Запрещено со сплошной заливкой">
            <a:extLst>
              <a:ext uri="{FF2B5EF4-FFF2-40B4-BE49-F238E27FC236}">
                <a16:creationId xmlns:a16="http://schemas.microsoft.com/office/drawing/2014/main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84152" y="2597851"/>
            <a:ext cx="360000" cy="360000"/>
          </a:xfrm>
          <a:prstGeom prst="rect">
            <a:avLst/>
          </a:prstGeom>
        </p:spPr>
      </p:pic>
      <p:pic>
        <p:nvPicPr>
          <p:cNvPr id="19" name="Рисунок 18" descr="Запрещено со сплошной заливкой">
            <a:extLst>
              <a:ext uri="{FF2B5EF4-FFF2-40B4-BE49-F238E27FC236}">
                <a16:creationId xmlns:a16="http://schemas.microsoft.com/office/drawing/2014/main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84152" y="3108257"/>
            <a:ext cx="360000" cy="360000"/>
          </a:xfrm>
          <a:prstGeom prst="rect">
            <a:avLst/>
          </a:prstGeom>
        </p:spPr>
      </p:pic>
      <p:pic>
        <p:nvPicPr>
          <p:cNvPr id="20" name="Рисунок 19" descr="Запрещено со сплошной заливкой">
            <a:extLst>
              <a:ext uri="{FF2B5EF4-FFF2-40B4-BE49-F238E27FC236}">
                <a16:creationId xmlns:a16="http://schemas.microsoft.com/office/drawing/2014/main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84152" y="3612313"/>
            <a:ext cx="360000" cy="360000"/>
          </a:xfrm>
          <a:prstGeom prst="rect">
            <a:avLst/>
          </a:prstGeom>
        </p:spPr>
      </p:pic>
      <p:pic>
        <p:nvPicPr>
          <p:cNvPr id="21" name="Рисунок 2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035F2F7-824B-3127-22F9-8DF7D757B34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=""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5710234" y="2097368"/>
            <a:ext cx="365554" cy="365554"/>
          </a:xfrm>
          <a:prstGeom prst="rect">
            <a:avLst/>
          </a:prstGeom>
        </p:spPr>
      </p:pic>
      <p:pic>
        <p:nvPicPr>
          <p:cNvPr id="22" name="Рисунок 21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035F2F7-824B-3127-22F9-8DF7D757B34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=""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5710234" y="2592297"/>
            <a:ext cx="365554" cy="365554"/>
          </a:xfrm>
          <a:prstGeom prst="rect">
            <a:avLst/>
          </a:prstGeom>
        </p:spPr>
      </p:pic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035F2F7-824B-3127-22F9-8DF7D757B34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=""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5710234" y="3109053"/>
            <a:ext cx="365554" cy="365554"/>
          </a:xfrm>
          <a:prstGeom prst="rect">
            <a:avLst/>
          </a:prstGeom>
        </p:spPr>
      </p:pic>
      <p:pic>
        <p:nvPicPr>
          <p:cNvPr id="24" name="Рисунок 2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035F2F7-824B-3127-22F9-8DF7D757B34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=""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5710234" y="3603982"/>
            <a:ext cx="365554" cy="365554"/>
          </a:xfrm>
          <a:prstGeom prst="rect">
            <a:avLst/>
          </a:prstGeom>
        </p:spPr>
      </p:pic>
      <p:sp>
        <p:nvSpPr>
          <p:cNvPr id="25" name="Скругленный прямоугольник 2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649810" y="4077568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lvl="0" defTabSz="45720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409450" y="4077568"/>
            <a:ext cx="3096000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lvl="0" defTabSz="45720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Запрещено со сплошной заливкой">
            <a:extLst>
              <a:ext uri="{FF2B5EF4-FFF2-40B4-BE49-F238E27FC236}">
                <a16:creationId xmlns:a16="http://schemas.microsoft.com/office/drawing/2014/main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84152" y="4116369"/>
            <a:ext cx="360000" cy="360000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035F2F7-824B-3127-22F9-8DF7D757B34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=""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5710234" y="4108038"/>
            <a:ext cx="365554" cy="365554"/>
          </a:xfrm>
          <a:prstGeom prst="rect">
            <a:avLst/>
          </a:prstGeom>
        </p:spPr>
      </p:pic>
      <p:sp>
        <p:nvSpPr>
          <p:cNvPr id="29" name="Скругленный прямоугольник 28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07612" y="2067694"/>
            <a:ext cx="1957478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 ИНВЕСТОРОВ И ПРЕДПРИНИМАТЕЛЕЙ</a:t>
            </a:r>
          </a:p>
        </p:txBody>
      </p:sp>
      <p:sp>
        <p:nvSpPr>
          <p:cNvPr id="30" name="Скругленный прямоугольник 29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0266" y="2565400"/>
            <a:ext cx="1957478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ПЛОЩАДОК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0266" y="3075806"/>
            <a:ext cx="1957478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ИНФРАСТУКТУРА</a:t>
            </a: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ИНВЕСТИЦИОННЫХ ПЛОЩАДКАХ</a:t>
            </a:r>
          </a:p>
        </p:txBody>
      </p:sp>
      <p:sp>
        <p:nvSpPr>
          <p:cNvPr id="32" name="Скругленный прямоугольник 3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07612" y="3579862"/>
            <a:ext cx="1957478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ИНВЕСТОРАМИ БЕЗ ИНВЕСТИЦИОННОГО ПЛАНА</a:t>
            </a:r>
          </a:p>
        </p:txBody>
      </p:sp>
      <p:sp>
        <p:nvSpPr>
          <p:cNvPr id="33" name="Скругленный прямоугольник 32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07612" y="4083918"/>
            <a:ext cx="1957478" cy="43204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ПОТЕНЦИАЛЬНЫМИ ИНВЕСТОРАМИ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410777" y="1126209"/>
            <a:ext cx="3098654" cy="812994"/>
          </a:xfrm>
          <a:prstGeom prst="roundRect">
            <a:avLst>
              <a:gd name="adj" fmla="val 26064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ЕСТЬ</a:t>
            </a:r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771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67494"/>
            <a:ext cx="705677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 Bold"/>
              </a:rPr>
              <a:t>МЕРЫ ГОСУДАРСТВЕННОЙ ПОДДЕРЖКИ</a:t>
            </a: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1224137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545183" y="2877974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644099" y="3003797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644098" y="3775561"/>
            <a:ext cx="12961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ПОРТАЛ </a:t>
            </a:r>
          </a:p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БИЗНЕС-НАВИГАТОРА МСП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871311" y="4269594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https://smbn.ru/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9666" r="6668" b="12965"/>
          <a:stretch/>
        </p:blipFill>
        <p:spPr>
          <a:xfrm>
            <a:off x="796718" y="3123520"/>
            <a:ext cx="990905" cy="442311"/>
          </a:xfrm>
          <a:prstGeom prst="rect">
            <a:avLst/>
          </a:prstGeom>
        </p:spPr>
      </p:pic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545183" y="1051516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644099" y="1177339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644099" y="1923678"/>
            <a:ext cx="129614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ПРЕДПРИНИМАТЕЛЬСТВА, ТОРГОВЛИ И ТУРИЗМА РС(Я)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2188536" y="2877974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2287452" y="3003797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2287449" y="3790950"/>
            <a:ext cx="12961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ГАУ РС(Я) </a:t>
            </a: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«ЦЕНТР «МОЙ БИЗНЕС»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2188536" y="1051516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2287452" y="1177339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3786434" y="2877140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3885350" y="3002963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3786434" y="1050682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3885350" y="1176505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5429787" y="2877140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4" name="Скругленный прямоугольник 83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5528703" y="3002963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5429787" y="1050682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5528703" y="1176505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5528702" y="1930773"/>
            <a:ext cx="12961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7038464" y="2876306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137380" y="3002129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6" name="Скругленный прямоугольник 95">
            <a:extLst>
              <a:ext uri="{FF2B5EF4-FFF2-40B4-BE49-F238E27FC236}">
                <a16:creationId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7364592" y="42679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https://tpykt.ru</a:t>
            </a:r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Скругленный прямоугольник 97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7038464" y="1049848"/>
            <a:ext cx="1493976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9" name="Скругленный прямоугольник 98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137380" y="1175671"/>
            <a:ext cx="1296144" cy="68175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7137379" y="1923677"/>
            <a:ext cx="12961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ФЕДЕРАЛЬНАЯ КОРПОРАЦИЯ ПО РАЗВИТИЮ МАЛОГО И СРЕДНЕГО ПРЕДПРИНИМАТЕЛЬСТВА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4" y="1194182"/>
            <a:ext cx="648072" cy="648072"/>
          </a:xfrm>
          <a:prstGeom prst="rect">
            <a:avLst/>
          </a:prstGeom>
        </p:spPr>
      </p:pic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733189" y="2441468"/>
            <a:ext cx="111796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https://minpred.sakha.gov.ru/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25033" r="3960" b="26968"/>
          <a:stretch/>
        </p:blipFill>
        <p:spPr>
          <a:xfrm>
            <a:off x="2287452" y="1177339"/>
            <a:ext cx="1296144" cy="674729"/>
          </a:xfrm>
          <a:prstGeom prst="roundRect">
            <a:avLst>
              <a:gd name="adj" fmla="val 2953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2287450" y="1923677"/>
            <a:ext cx="1296145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ПРОМЫШЛЕННОСТИ И ГЕОЛОГИИ РС(Я)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9" b="31630"/>
          <a:stretch/>
        </p:blipFill>
        <p:spPr>
          <a:xfrm>
            <a:off x="3911655" y="1353312"/>
            <a:ext cx="1243534" cy="393336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3851920" y="1923677"/>
            <a:ext cx="13765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И ПОДДЕРЖКЕ ЭКСПОРТА РС(Я)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 t="35492" r="15878" b="32254"/>
          <a:stretch/>
        </p:blipFill>
        <p:spPr bwMode="auto">
          <a:xfrm>
            <a:off x="5575567" y="1347614"/>
            <a:ext cx="1202414" cy="4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9" b="12516"/>
          <a:stretch/>
        </p:blipFill>
        <p:spPr bwMode="auto">
          <a:xfrm>
            <a:off x="7137380" y="1177339"/>
            <a:ext cx="1296144" cy="683426"/>
          </a:xfrm>
          <a:prstGeom prst="roundRect">
            <a:avLst>
              <a:gd name="adj" fmla="val 278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2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45" y="3088793"/>
            <a:ext cx="1146354" cy="5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3797213" y="3775562"/>
            <a:ext cx="15444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Муниципальный Фонд поддержки малого </a:t>
            </a:r>
          </a:p>
          <a:p>
            <a:pPr algn="ctr"/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и среднего предпринимательства</a:t>
            </a:r>
          </a:p>
          <a:p>
            <a:pPr algn="ctr"/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Ленского района</a:t>
            </a:r>
          </a:p>
        </p:txBody>
      </p:sp>
      <p:pic>
        <p:nvPicPr>
          <p:cNvPr id="1034" name="Picture 10" descr="Микрокредитная компания «Фонд развития предпринимательства Республики Саха (Якутия)»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7" t="12310" r="16866" b="23146"/>
          <a:stretch/>
        </p:blipFill>
        <p:spPr bwMode="auto">
          <a:xfrm>
            <a:off x="5614170" y="3134217"/>
            <a:ext cx="1125205" cy="4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6058049" y="3533158"/>
            <a:ext cx="699094" cy="86824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9" name="TextBox 118"/>
          <p:cNvSpPr txBox="1"/>
          <p:nvPr/>
        </p:nvSpPr>
        <p:spPr>
          <a:xfrm>
            <a:off x="5436096" y="3790950"/>
            <a:ext cx="13887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latin typeface="Arial" pitchFamily="34" charset="0"/>
                <a:cs typeface="Arial" pitchFamily="34" charset="0"/>
              </a:rPr>
              <a:t>ФОНД РАЗВИТИЯ ПРЕДПРИНИМАТЕЛЬСТВА </a:t>
            </a:r>
          </a:p>
          <a:p>
            <a:r>
              <a:rPr lang="ru-RU" sz="700" b="1" dirty="0" smtClean="0">
                <a:latin typeface="Arial" pitchFamily="34" charset="0"/>
                <a:cs typeface="Arial" pitchFamily="34" charset="0"/>
              </a:rPr>
              <a:t>РС(Я)</a:t>
            </a:r>
            <a:endParaRPr lang="ru-RU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AutoShape 12" descr="https://tpykt.ru/wp-content/uploads/2022/01/logo-2-1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7" name="TextBox 126"/>
          <p:cNvSpPr txBox="1"/>
          <p:nvPr/>
        </p:nvSpPr>
        <p:spPr>
          <a:xfrm>
            <a:off x="7091075" y="3775561"/>
            <a:ext cx="1388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latin typeface="Arial" pitchFamily="34" charset="0"/>
                <a:cs typeface="Arial" pitchFamily="34" charset="0"/>
              </a:rPr>
              <a:t>ГАУ РС(Я)</a:t>
            </a:r>
          </a:p>
          <a:p>
            <a:r>
              <a:rPr lang="ru-RU" sz="700" b="1" dirty="0" smtClean="0">
                <a:latin typeface="Arial" pitchFamily="34" charset="0"/>
                <a:cs typeface="Arial" pitchFamily="34" charset="0"/>
              </a:rPr>
              <a:t>«ТЕХНОПАРК «ЯКУТИЯ»</a:t>
            </a:r>
            <a:endParaRPr lang="ru-RU" sz="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9" name="Picture 25" descr="Picture background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18402" r="15573" b="17436"/>
          <a:stretch/>
        </p:blipFill>
        <p:spPr bwMode="auto">
          <a:xfrm>
            <a:off x="7470227" y="3058926"/>
            <a:ext cx="630449" cy="58746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2324900" y="4269593"/>
            <a:ext cx="1221247" cy="178333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мойбизнес14.рф/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Скругленный прямоугольник 129">
            <a:extLst>
              <a:ext uri="{FF2B5EF4-FFF2-40B4-BE49-F238E27FC236}">
                <a16:creationId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4112561" y="4269594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https://mr-lenskij.sakha.gov.ru/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B026FA2E-3031-2846-D206-E2E40D670DD5}"/>
              </a:ext>
            </a:extLst>
          </p:cNvPr>
          <p:cNvSpPr/>
          <p:nvPr/>
        </p:nvSpPr>
        <p:spPr>
          <a:xfrm>
            <a:off x="5709611" y="4269594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fondsakha.ru/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7364592" y="2441468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https://corpmsp.ru/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5755915" y="2429494"/>
            <a:ext cx="841719" cy="20561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https://frprf.ru/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3972657" y="2443950"/>
            <a:ext cx="1121526" cy="17503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https://investyakutia.ru/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2262056" y="2429493"/>
            <a:ext cx="1346932" cy="20561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https://minprom.sakha.gov.ru/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7475" y="2955214"/>
            <a:ext cx="1001702" cy="77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41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1"/>
          <p:cNvSpPr txBox="1">
            <a:spLocks/>
          </p:cNvSpPr>
          <p:nvPr/>
        </p:nvSpPr>
        <p:spPr>
          <a:xfrm>
            <a:off x="179512" y="267494"/>
            <a:ext cx="777686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 Bold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48" name="Скругленный прямоугольник 47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1224137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01167" y="1275606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788024" y="1275605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302769" y="1986863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775026" y="1974875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388168" y="2643758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775025" y="2643757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388167" y="3363838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775024" y="3363837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01167" y="4083918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788024" y="4083917"/>
            <a:ext cx="4170833" cy="546871"/>
          </a:xfrm>
          <a:prstGeom prst="roundRect">
            <a:avLst>
              <a:gd name="adj" fmla="val 441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61" name="Рисунок 17"/>
          <p:cNvPicPr/>
          <p:nvPr/>
        </p:nvPicPr>
        <p:blipFill>
          <a:blip r:embed="rId3"/>
          <a:stretch/>
        </p:blipFill>
        <p:spPr>
          <a:xfrm>
            <a:off x="317951" y="4087709"/>
            <a:ext cx="540000" cy="539285"/>
          </a:xfrm>
          <a:prstGeom prst="rect">
            <a:avLst/>
          </a:prstGeom>
          <a:ln w="0">
            <a:noFill/>
          </a:ln>
        </p:spPr>
      </p:pic>
      <p:pic>
        <p:nvPicPr>
          <p:cNvPr id="62" name="Рисунок 17"/>
          <p:cNvPicPr/>
          <p:nvPr/>
        </p:nvPicPr>
        <p:blipFill>
          <a:blip r:embed="rId3"/>
          <a:stretch/>
        </p:blipFill>
        <p:spPr>
          <a:xfrm>
            <a:off x="316161" y="3371424"/>
            <a:ext cx="540000" cy="539285"/>
          </a:xfrm>
          <a:prstGeom prst="rect">
            <a:avLst/>
          </a:prstGeom>
          <a:ln w="0">
            <a:noFill/>
          </a:ln>
        </p:spPr>
      </p:pic>
      <p:pic>
        <p:nvPicPr>
          <p:cNvPr id="63" name="Рисунок 17"/>
          <p:cNvPicPr/>
          <p:nvPr/>
        </p:nvPicPr>
        <p:blipFill>
          <a:blip r:embed="rId3"/>
          <a:stretch/>
        </p:blipFill>
        <p:spPr>
          <a:xfrm>
            <a:off x="316161" y="2647550"/>
            <a:ext cx="540000" cy="539285"/>
          </a:xfrm>
          <a:prstGeom prst="rect">
            <a:avLst/>
          </a:prstGeom>
          <a:ln w="0">
            <a:noFill/>
          </a:ln>
        </p:spPr>
      </p:pic>
      <p:pic>
        <p:nvPicPr>
          <p:cNvPr id="64" name="Рисунок 17"/>
          <p:cNvPicPr/>
          <p:nvPr/>
        </p:nvPicPr>
        <p:blipFill>
          <a:blip r:embed="rId3"/>
          <a:stretch/>
        </p:blipFill>
        <p:spPr>
          <a:xfrm>
            <a:off x="316161" y="1978667"/>
            <a:ext cx="540000" cy="539285"/>
          </a:xfrm>
          <a:prstGeom prst="rect">
            <a:avLst/>
          </a:prstGeom>
          <a:ln w="0">
            <a:noFill/>
          </a:ln>
        </p:spPr>
      </p:pic>
      <p:pic>
        <p:nvPicPr>
          <p:cNvPr id="65" name="Рисунок 17"/>
          <p:cNvPicPr/>
          <p:nvPr/>
        </p:nvPicPr>
        <p:blipFill>
          <a:blip r:embed="rId3"/>
          <a:stretch/>
        </p:blipFill>
        <p:spPr>
          <a:xfrm>
            <a:off x="317150" y="1275605"/>
            <a:ext cx="540000" cy="539285"/>
          </a:xfrm>
          <a:prstGeom prst="rect">
            <a:avLst/>
          </a:prstGeom>
          <a:ln w="0">
            <a:noFill/>
          </a:ln>
        </p:spPr>
      </p:pic>
      <p:pic>
        <p:nvPicPr>
          <p:cNvPr id="66" name="Рисунок 17"/>
          <p:cNvPicPr/>
          <p:nvPr/>
        </p:nvPicPr>
        <p:blipFill>
          <a:blip r:embed="rId3"/>
          <a:stretch/>
        </p:blipFill>
        <p:spPr>
          <a:xfrm>
            <a:off x="4717806" y="4083916"/>
            <a:ext cx="540000" cy="539285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17"/>
          <p:cNvPicPr/>
          <p:nvPr/>
        </p:nvPicPr>
        <p:blipFill>
          <a:blip r:embed="rId3"/>
          <a:stretch/>
        </p:blipFill>
        <p:spPr>
          <a:xfrm>
            <a:off x="4716016" y="3367631"/>
            <a:ext cx="540000" cy="539285"/>
          </a:xfrm>
          <a:prstGeom prst="rect">
            <a:avLst/>
          </a:prstGeom>
          <a:ln w="0">
            <a:noFill/>
          </a:ln>
        </p:spPr>
      </p:pic>
      <p:pic>
        <p:nvPicPr>
          <p:cNvPr id="68" name="Рисунок 17"/>
          <p:cNvPicPr/>
          <p:nvPr/>
        </p:nvPicPr>
        <p:blipFill>
          <a:blip r:embed="rId3"/>
          <a:stretch/>
        </p:blipFill>
        <p:spPr>
          <a:xfrm>
            <a:off x="4716016" y="2643757"/>
            <a:ext cx="540000" cy="539285"/>
          </a:xfrm>
          <a:prstGeom prst="rect">
            <a:avLst/>
          </a:prstGeom>
          <a:ln w="0">
            <a:noFill/>
          </a:ln>
        </p:spPr>
      </p:pic>
      <p:pic>
        <p:nvPicPr>
          <p:cNvPr id="69" name="Рисунок 17"/>
          <p:cNvPicPr/>
          <p:nvPr/>
        </p:nvPicPr>
        <p:blipFill>
          <a:blip r:embed="rId3"/>
          <a:stretch/>
        </p:blipFill>
        <p:spPr>
          <a:xfrm>
            <a:off x="4716016" y="1974874"/>
            <a:ext cx="540000" cy="539285"/>
          </a:xfrm>
          <a:prstGeom prst="rect">
            <a:avLst/>
          </a:prstGeom>
          <a:ln w="0">
            <a:noFill/>
          </a:ln>
        </p:spPr>
      </p:pic>
      <p:pic>
        <p:nvPicPr>
          <p:cNvPr id="70" name="Рисунок 17"/>
          <p:cNvPicPr/>
          <p:nvPr/>
        </p:nvPicPr>
        <p:blipFill>
          <a:blip r:embed="rId3"/>
          <a:stretch/>
        </p:blipFill>
        <p:spPr>
          <a:xfrm>
            <a:off x="4717005" y="1271812"/>
            <a:ext cx="540000" cy="539285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900683" y="1317997"/>
            <a:ext cx="3564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ПРОМЫШЛЕННОСТИ И ГЕОЛОГИИ РЕСПУБЛИКИ САХА (ЯКУТИЯ)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900683" y="2048256"/>
            <a:ext cx="3564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СТОРИТЕЛЬСТВА РЕСПУБЛИКИ САХА (ЯКУТИЯ)</a:t>
            </a:r>
          </a:p>
        </p:txBody>
      </p:sp>
      <p:sp>
        <p:nvSpPr>
          <p:cNvPr id="2048" name="Прямоугольник 2047"/>
          <p:cNvSpPr/>
          <p:nvPr/>
        </p:nvSpPr>
        <p:spPr>
          <a:xfrm>
            <a:off x="887683" y="2713344"/>
            <a:ext cx="3671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ПРЕДПРИНИМАТЕЛЬСТВА, ТОРГОВЛИ И ТУРИЗМА РЕСПУБЛИКИ САХА (ЯКУТИЯ)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9" name="Прямоугольник 2048"/>
          <p:cNvSpPr/>
          <p:nvPr/>
        </p:nvSpPr>
        <p:spPr>
          <a:xfrm>
            <a:off x="887682" y="3371424"/>
            <a:ext cx="36713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ИННОВАЦИЙ, ЦИФРОВОГО РАЗВИТИЯ И ИНФОКОММУНИКАЦИОННЫХ ТЕХНОЛОГИЙ РЕСПУБЛИКИ САХА (ЯКУТИЯ)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900683" y="4087709"/>
            <a:ext cx="36713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ЭКОЛОГИИ, ПРИРОДОПОЛЬЗОВАНИЯ И ЛЕСНОГО ХОЗЯЙСТВА РЕСПУБЛИКИ САХА (ЯКУТИЯ)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5305081" y="1327018"/>
            <a:ext cx="3564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ЭКОНОМИКИ РЕСПУБЛИКИ САХА (ЯКУТИЯ) 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5305081" y="2057277"/>
            <a:ext cx="3564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КУЛЬТУРЫ И ДУХОВНОГО РАЗВИТИЯ РЕСПУБЛИКИ САХА (ЯКУТИЯ)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292081" y="2722365"/>
            <a:ext cx="3671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ПО РАЗВИТИЮ АРКТИКИ И ДЕЛАМ НАРОДОВ СЕВЕРА РЕСПУБЛИКИ САХА (ЯКУТИЯ)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5292080" y="3380445"/>
            <a:ext cx="3671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ТРАНСПОРТА И ДОРОЖНОГО ХОЗЯЙСТВА РЕСПУБЛИКИ САХА (ЯКУТИЯ)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5305081" y="4096730"/>
            <a:ext cx="36713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 И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ПРОДОВОЛЬСТВЕННОЙ ПОЛИТИКИ РЕСПУБЛИКИ САХА (ЯКУТИЯ)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466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67494"/>
            <a:ext cx="878497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 Bold"/>
              </a:rPr>
              <a:t>ПРЕДЛОЖЕНИЯ ПО КОРРЕКТИРОВКЕ МЕР ФИНАНСОВОЙ И ОРГАНИЗАЦИОННОЙ ПОДДЕРЖКИ ПРОЕКТОВ</a:t>
            </a: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1800201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7" name="Скругленный прямоугольник 6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91730" y="1268126"/>
            <a:ext cx="2840110" cy="165618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КОНСУЛЬТАЦИОННАЯ 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</a:t>
            </a:r>
          </a:p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4A4DB0A6-B809-D3DA-04F4-259EA65D0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2627784" y="1347614"/>
            <a:ext cx="360000" cy="360000"/>
          </a:xfrm>
          <a:prstGeom prst="rect">
            <a:avLst/>
          </a:prstGeom>
        </p:spPr>
      </p:pic>
      <p:sp>
        <p:nvSpPr>
          <p:cNvPr id="15" name="Скругленный прямоугольник 1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266430" y="1268126"/>
            <a:ext cx="1881634" cy="165618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sah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</a:t>
            </a:r>
          </a:p>
          <a:p>
            <a:r>
              <a:rPr lang="sah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НАЛОГОВЫХ </a:t>
            </a:r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СТАВОК</a:t>
            </a:r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МСП</a:t>
            </a: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292080" y="1268126"/>
            <a:ext cx="3456384" cy="165618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ПРОРАБОТКОЙ 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588224" y="3076710"/>
            <a:ext cx="2160240" cy="165618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sah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МЕНЬШЕНИЕ </a:t>
            </a:r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КОЛЧЕСТВА</a:t>
            </a:r>
          </a:p>
          <a:p>
            <a:r>
              <a:rPr lang="sah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</a:t>
            </a:r>
          </a:p>
          <a:p>
            <a:r>
              <a:rPr lang="sah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ПРОЦЕДУР, </a:t>
            </a:r>
          </a:p>
          <a:p>
            <a:r>
              <a:rPr lang="sah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ДЛЯ ПОЛУЧЕНИЯ ИНВЕСТЦИОННОЙ ПЛОЩАДКИ</a:t>
            </a: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067944" y="3076710"/>
            <a:ext cx="2376264" cy="165618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ЭЛЕКТРОННЫЙ ВИД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СОКРАЩЕНИЯ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ВРЕМЕННЫХ ИЗДЕРЖЕК</a:t>
            </a:r>
          </a:p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91730" y="3076710"/>
            <a:ext cx="3632198" cy="165618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КОЛИЧЕСТВА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БЮРОКРАТИЧЕСКИХ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МЕР</a:t>
            </a:r>
          </a:p>
          <a:p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</a:t>
            </a:r>
          </a:p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 descr="Секундомер 25% со сплошной заливкой">
            <a:extLst>
              <a:ext uri="{FF2B5EF4-FFF2-40B4-BE49-F238E27FC236}">
                <a16:creationId xmlns:a16="http://schemas.microsoft.com/office/drawing/2014/main" id="{DC5A8E3E-2532-1062-1739-9B8B5668E4D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19"/>
              </a:ext>
            </a:extLst>
          </a:blip>
          <a:stretch>
            <a:fillRect/>
          </a:stretch>
        </p:blipFill>
        <p:spPr>
          <a:xfrm>
            <a:off x="8244408" y="3219822"/>
            <a:ext cx="360000" cy="360000"/>
          </a:xfrm>
          <a:prstGeom prst="rect">
            <a:avLst/>
          </a:prstGeom>
        </p:spPr>
      </p:pic>
      <p:pic>
        <p:nvPicPr>
          <p:cNvPr id="21" name="Рисунок 20" descr="Секундомер 25% со сплошной заливкой">
            <a:extLst>
              <a:ext uri="{FF2B5EF4-FFF2-40B4-BE49-F238E27FC236}">
                <a16:creationId xmlns:a16="http://schemas.microsoft.com/office/drawing/2014/main" id="{DC5A8E3E-2532-1062-1739-9B8B5668E4D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20"/>
              </a:ext>
            </a:extLst>
          </a:blip>
          <a:stretch>
            <a:fillRect/>
          </a:stretch>
        </p:blipFill>
        <p:spPr>
          <a:xfrm>
            <a:off x="3430595" y="3219822"/>
            <a:ext cx="360000" cy="360000"/>
          </a:xfrm>
          <a:prstGeom prst="rect">
            <a:avLst/>
          </a:prstGeom>
        </p:spPr>
      </p:pic>
      <p:pic>
        <p:nvPicPr>
          <p:cNvPr id="22" name="Рисунок 21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E154D324-2FAB-91F3-8C42-070B39E7C6B7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22"/>
              </a:ext>
            </a:extLst>
          </a:blip>
          <a:stretch>
            <a:fillRect/>
          </a:stretch>
        </p:blipFill>
        <p:spPr>
          <a:xfrm>
            <a:off x="4716076" y="1347614"/>
            <a:ext cx="360000" cy="360000"/>
          </a:xfrm>
          <a:prstGeom prst="rect">
            <a:avLst/>
          </a:prstGeom>
        </p:spPr>
      </p:pic>
      <p:pic>
        <p:nvPicPr>
          <p:cNvPr id="23" name="Рисунок 22" descr="Включенный свет со сплошной заливкой">
            <a:extLst>
              <a:ext uri="{FF2B5EF4-FFF2-40B4-BE49-F238E27FC236}">
                <a16:creationId xmlns:a16="http://schemas.microsoft.com/office/drawing/2014/main" id="{7910E1A4-4955-3866-6B6F-8B38E7369A61}"/>
              </a:ext>
            </a:extLst>
          </p:cNvPr>
          <p:cNvPicPr>
            <a:picLocks noChangeAspect="1"/>
          </p:cNvPicPr>
          <p:nvPr/>
        </p:nvPicPr>
        <p:blipFill>
          <a:blip r:embed="rId123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73"/>
              </a:ext>
            </a:extLst>
          </a:blip>
          <a:stretch>
            <a:fillRect/>
          </a:stretch>
        </p:blipFill>
        <p:spPr>
          <a:xfrm>
            <a:off x="8244408" y="1347614"/>
            <a:ext cx="360000" cy="360000"/>
          </a:xfrm>
          <a:prstGeom prst="rect">
            <a:avLst/>
          </a:prstGeom>
        </p:spPr>
      </p:pic>
      <p:pic>
        <p:nvPicPr>
          <p:cNvPr id="24" name="Рисунок 23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D3827EE7-DF79-E9C6-63CE-977C7B336AEC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83"/>
              </a:ext>
            </a:extLst>
          </a:blip>
          <a:stretch>
            <a:fillRect/>
          </a:stretch>
        </p:blipFill>
        <p:spPr>
          <a:xfrm>
            <a:off x="5940152" y="3219822"/>
            <a:ext cx="360000" cy="360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059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67494"/>
            <a:ext cx="36724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 Bold"/>
              </a:rPr>
              <a:t>КОНТАКТЫ</a:t>
            </a: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936105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7" name="Скругленный прямоугольник 6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1059582"/>
            <a:ext cx="4176464" cy="115122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РАЙОНА</a:t>
            </a:r>
            <a:b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«ЛЕНСКИЙ РАЙОН РС(Я)»</a:t>
            </a: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20" y="2363206"/>
            <a:ext cx="4176464" cy="115122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МКУ «Бизнес инкубатор Ленского района»</a:t>
            </a: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20" y="3651870"/>
            <a:ext cx="4176464" cy="115122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и поддержке </a:t>
            </a:r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экспорта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Саха (Якутия)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YAKUTIA</a:t>
            </a:r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644008" y="1059582"/>
            <a:ext cx="4176464" cy="115122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 w="12700"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</a:p>
          <a:p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644009" y="2363206"/>
            <a:ext cx="4176464" cy="1151224"/>
          </a:xfrm>
          <a:prstGeom prst="roundRect">
            <a:avLst>
              <a:gd name="adj" fmla="val 14939"/>
            </a:avLst>
          </a:prstGeom>
          <a:solidFill>
            <a:srgbClr val="4756A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ПРЕДСТАВИТЕЛЬ «Центр МОЙ БИЗНЕС»» В ЛЕНСКОМ РАЙОНЕ </a:t>
            </a:r>
          </a:p>
          <a:p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708921"/>
              </p:ext>
            </p:extLst>
          </p:nvPr>
        </p:nvGraphicFramePr>
        <p:xfrm>
          <a:off x="310405" y="1644030"/>
          <a:ext cx="4104454" cy="50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576"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  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Ленский р-н.,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г. Ленск, ул. Ленина 65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</a:t>
                      </a:r>
                      <a:r>
                        <a:rPr lang="en-US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8 (41137) 30-016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576">
                <a:tc>
                  <a:txBody>
                    <a:bodyPr/>
                    <a:lstStyle/>
                    <a:p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</a:t>
                      </a:r>
                      <a:r>
                        <a:rPr lang="en-US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admin@lenskrayon.ru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45057"/>
              </p:ext>
            </p:extLst>
          </p:nvPr>
        </p:nvGraphicFramePr>
        <p:xfrm>
          <a:off x="287524" y="2859782"/>
          <a:ext cx="4127335" cy="582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950"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  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Ленский р-н.,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г. Ленск, ул. Заозерная 47 (А)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8</a:t>
                      </a:r>
                      <a:r>
                        <a:rPr lang="ru-RU" sz="800" b="0" baseline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(41137) 3-93-11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14">
                <a:tc>
                  <a:txBody>
                    <a:bodyPr/>
                    <a:lstStyle/>
                    <a:p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</a:t>
                      </a:r>
                      <a:r>
                        <a:rPr lang="ru-RU" sz="800" b="0" baseline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</a:t>
                      </a:r>
                      <a:r>
                        <a:rPr lang="en-US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lensk_bisnesink@mail.ru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370293"/>
              </p:ext>
            </p:extLst>
          </p:nvPr>
        </p:nvGraphicFramePr>
        <p:xfrm>
          <a:off x="251520" y="4083918"/>
          <a:ext cx="4104454" cy="586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  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677000, РС (Я), </a:t>
                      </a:r>
                      <a:r>
                        <a:rPr lang="ru-RU" sz="8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г.Якутск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8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ул.Орджоникидзе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д.36/1, офис 503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+ 7 (4112) 398-300            </a:t>
                      </a:r>
                    </a:p>
                    <a:p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(доб.67905), 402-042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576">
                <a:tc>
                  <a:txBody>
                    <a:bodyPr/>
                    <a:lstStyle/>
                    <a:p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</a:t>
                      </a:r>
                      <a:r>
                        <a:rPr lang="en-US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info@investyakutia.ru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Рисунок 17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9552" y="4155926"/>
            <a:ext cx="180000" cy="180000"/>
          </a:xfrm>
          <a:prstGeom prst="rect">
            <a:avLst/>
          </a:prstGeom>
        </p:spPr>
      </p:pic>
      <p:pic>
        <p:nvPicPr>
          <p:cNvPr id="19" name="Рисунок 18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51840" y="4137482"/>
            <a:ext cx="180000" cy="180000"/>
          </a:xfrm>
          <a:prstGeom prst="rect">
            <a:avLst/>
          </a:prstGeom>
        </p:spPr>
      </p:pic>
      <p:pic>
        <p:nvPicPr>
          <p:cNvPr id="20" name="Рисунок 19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786781" y="4395505"/>
            <a:ext cx="325099" cy="325099"/>
          </a:xfrm>
          <a:prstGeom prst="rect">
            <a:avLst/>
          </a:prstGeom>
        </p:spPr>
      </p:pic>
      <p:pic>
        <p:nvPicPr>
          <p:cNvPr id="21" name="Рисунок 20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9552" y="2867262"/>
            <a:ext cx="180000" cy="180000"/>
          </a:xfrm>
          <a:prstGeom prst="rect">
            <a:avLst/>
          </a:prstGeom>
        </p:spPr>
      </p:pic>
      <p:pic>
        <p:nvPicPr>
          <p:cNvPr id="22" name="Рисунок 21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51840" y="2867262"/>
            <a:ext cx="252008" cy="251144"/>
          </a:xfrm>
          <a:prstGeom prst="rect">
            <a:avLst/>
          </a:prstGeom>
        </p:spPr>
      </p:pic>
      <p:pic>
        <p:nvPicPr>
          <p:cNvPr id="23" name="Рисунок 22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565265" y="3220733"/>
            <a:ext cx="362205" cy="215113"/>
          </a:xfrm>
          <a:prstGeom prst="rect">
            <a:avLst/>
          </a:prstGeom>
        </p:spPr>
      </p:pic>
      <p:pic>
        <p:nvPicPr>
          <p:cNvPr id="24" name="Рисунок 23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9552" y="1653638"/>
            <a:ext cx="180000" cy="180000"/>
          </a:xfrm>
          <a:prstGeom prst="rect">
            <a:avLst/>
          </a:prstGeom>
        </p:spPr>
      </p:pic>
      <p:pic>
        <p:nvPicPr>
          <p:cNvPr id="25" name="Рисунок 24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179690">
            <a:off x="2763151" y="1690487"/>
            <a:ext cx="305335" cy="152668"/>
          </a:xfrm>
          <a:prstGeom prst="rect">
            <a:avLst/>
          </a:prstGeom>
        </p:spPr>
      </p:pic>
      <p:pic>
        <p:nvPicPr>
          <p:cNvPr id="26" name="Рисунок 25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771801" y="1906138"/>
            <a:ext cx="288032" cy="241044"/>
          </a:xfrm>
          <a:prstGeom prst="rect">
            <a:avLst/>
          </a:prstGeom>
        </p:spPr>
      </p:pic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667298"/>
              </p:ext>
            </p:extLst>
          </p:nvPr>
        </p:nvGraphicFramePr>
        <p:xfrm>
          <a:off x="4674365" y="1473393"/>
          <a:ext cx="4104454" cy="586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576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</a:t>
                      </a:r>
                      <a:r>
                        <a:rPr lang="sah-RU" sz="800" b="1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Спиридонов Сергей Викторович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8 (41137) 30-016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576">
                <a:tc>
                  <a:txBody>
                    <a:bodyPr/>
                    <a:lstStyle/>
                    <a:p>
                      <a:r>
                        <a:rPr lang="sah-RU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заместитель</a:t>
                      </a:r>
                      <a:r>
                        <a:rPr lang="sah-RU" sz="800" b="0" baseline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Главы по инвестиционной и экономической политике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spiridonsv@mail.ru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329439"/>
              </p:ext>
            </p:extLst>
          </p:nvPr>
        </p:nvGraphicFramePr>
        <p:xfrm>
          <a:off x="4803586" y="2742768"/>
          <a:ext cx="3826768" cy="726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</a:t>
                      </a:r>
                      <a:endParaRPr lang="ru-RU" sz="800" b="1" dirty="0" smtClean="0">
                        <a:solidFill>
                          <a:schemeClr val="bg1"/>
                        </a:solidFill>
                        <a:latin typeface="Arial Bold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Ленский р-н.,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г. Ленск, ул. Заозерная 47 (А)</a:t>
                      </a:r>
                      <a:endParaRPr lang="ru-RU" sz="800" b="1" dirty="0" smtClean="0">
                        <a:solidFill>
                          <a:schemeClr val="bg1"/>
                        </a:solidFill>
                        <a:latin typeface="Arial Bold"/>
                      </a:endParaRPr>
                    </a:p>
                    <a:p>
                      <a:endParaRPr lang="ru-RU" sz="800" b="1" dirty="0">
                        <a:solidFill>
                          <a:srgbClr val="4756A0"/>
                        </a:solidFill>
                        <a:latin typeface="Arial Bold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       +7 914 114 77 75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78">
                <a:tc>
                  <a:txBody>
                    <a:bodyPr/>
                    <a:lstStyle/>
                    <a:p>
                      <a:r>
                        <a:rPr lang="sah-RU" sz="800" b="0" dirty="0" smtClean="0">
                          <a:solidFill>
                            <a:srgbClr val="4756A0"/>
                          </a:solidFill>
                          <a:latin typeface="Arial Bold"/>
                        </a:rPr>
                        <a:t>      </a:t>
                      </a:r>
                      <a:endParaRPr lang="ru-RU" sz="800" b="0" dirty="0">
                        <a:solidFill>
                          <a:srgbClr val="4756A0"/>
                        </a:solidFill>
                        <a:latin typeface="Arial Bold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solidFill>
                            <a:schemeClr val="bg1"/>
                          </a:solidFill>
                          <a:latin typeface="Arial Bold"/>
                        </a:rPr>
                        <a:t>  fil98@mail.ru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529316" y="4385486"/>
            <a:ext cx="1362248" cy="285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7236296" y="2859781"/>
            <a:ext cx="293020" cy="1891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 flipV="1">
            <a:off x="6971869" y="3206033"/>
            <a:ext cx="347881" cy="2732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5457" y="2867262"/>
            <a:ext cx="288032" cy="18661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3189" y="1497308"/>
            <a:ext cx="360040" cy="23426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01628" y="1774212"/>
            <a:ext cx="323895" cy="252448"/>
          </a:xfrm>
          <a:prstGeom prst="rect">
            <a:avLst/>
          </a:prstGeom>
        </p:spPr>
      </p:pic>
      <p:sp>
        <p:nvSpPr>
          <p:cNvPr id="36" name="Скругленный прямоугольник 35"/>
          <p:cNvSpPr/>
          <p:nvPr/>
        </p:nvSpPr>
        <p:spPr>
          <a:xfrm>
            <a:off x="4749538" y="3760314"/>
            <a:ext cx="4146107" cy="1151224"/>
          </a:xfrm>
          <a:prstGeom prst="roundRect">
            <a:avLst/>
          </a:prstGeom>
          <a:solidFill>
            <a:srgbClr val="4756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Муниципальный Фонд поддержки малого </a:t>
            </a:r>
          </a:p>
          <a:p>
            <a:pPr algn="ctr"/>
            <a:r>
              <a:rPr lang="ru-RU" sz="1050" dirty="0" smtClean="0"/>
              <a:t>и среднего предпринимательства                </a:t>
            </a:r>
          </a:p>
          <a:p>
            <a:pPr algn="ctr"/>
            <a:r>
              <a:rPr lang="ru-RU" sz="1050" dirty="0" smtClean="0"/>
              <a:t>                                   Ленского района                   8(41137)-30-224</a:t>
            </a:r>
          </a:p>
          <a:p>
            <a:r>
              <a:rPr lang="ru-RU" sz="1050" dirty="0" smtClean="0"/>
              <a:t>       Ленский р-н., г. Ленск, ул. Ленина, 65        </a:t>
            </a:r>
          </a:p>
          <a:p>
            <a:r>
              <a:rPr lang="ru-RU" sz="1050" dirty="0"/>
              <a:t> </a:t>
            </a:r>
            <a:r>
              <a:rPr lang="ru-RU" sz="1050" dirty="0" smtClean="0"/>
              <a:t>                                                                                       </a:t>
            </a:r>
            <a:r>
              <a:rPr lang="en-US" sz="1050" dirty="0" smtClean="0"/>
              <a:t>fpmp-lensk@mail.ru</a:t>
            </a:r>
            <a:endParaRPr lang="ru-RU" sz="1050" dirty="0"/>
          </a:p>
          <a:p>
            <a:endParaRPr lang="ru-RU" sz="105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03586" y="4385486"/>
            <a:ext cx="313530" cy="20248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26965" y="4168048"/>
            <a:ext cx="292633" cy="18899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26285" y="4458727"/>
            <a:ext cx="358626" cy="2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9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520" y="3614044"/>
            <a:ext cx="4752528" cy="613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ah-RU" sz="2400" b="1" dirty="0" smtClean="0">
                <a:latin typeface="Arial Bold"/>
              </a:rPr>
              <a:t>ПРИЛОЖЕНИЯ</a:t>
            </a:r>
            <a:endParaRPr lang="ru-RU" sz="2400" b="1" dirty="0">
              <a:latin typeface="Arial Bol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876006"/>
            <a:ext cx="285046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8" name="Рисунок 2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r="17011"/>
          <a:stretch/>
        </p:blipFill>
        <p:spPr>
          <a:xfrm>
            <a:off x="6859536" y="1305457"/>
            <a:ext cx="2099341" cy="1850380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 descr="Города России. 10 фактов про Ленск | Географ и глобус | Дзе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/>
        </p:blipFill>
        <p:spPr bwMode="auto">
          <a:xfrm>
            <a:off x="309166" y="910120"/>
            <a:ext cx="6458642" cy="264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995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67494"/>
            <a:ext cx="453650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ah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sah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1368153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10" name="Скругленный прямоугольник 9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91730" y="915566"/>
            <a:ext cx="3920230" cy="3817328"/>
          </a:xfrm>
          <a:prstGeom prst="roundRect">
            <a:avLst>
              <a:gd name="adj" fmla="val 653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sah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</a:p>
          <a:p>
            <a:endParaRPr lang="sah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ИНВЕСТЦИОННОГО </a:t>
            </a:r>
          </a:p>
          <a:p>
            <a:r>
              <a:rPr lang="sah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КЛИМАТА В ЛЕНСКОМ МУНИЦИПАЛЬНОМ РАЙОНЕ</a:t>
            </a:r>
          </a:p>
          <a:p>
            <a:r>
              <a:rPr lang="sah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УВЕЛИЧЕНИЯ ПОТОКА ЧАСТНЫХ ИНВЕСТИЦИЙ</a:t>
            </a:r>
            <a:endParaRPr lang="sah-R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283968" y="910229"/>
            <a:ext cx="4608512" cy="3817328"/>
          </a:xfrm>
          <a:prstGeom prst="roundRect">
            <a:avLst>
              <a:gd name="adj" fmla="val 6537"/>
            </a:avLst>
          </a:prstGeom>
          <a:noFill/>
          <a:ln w="12700"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ctr"/>
            <a:r>
              <a:rPr lang="sah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ПРОЕКТА</a:t>
            </a: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427984" y="1419622"/>
            <a:ext cx="4248472" cy="576064"/>
          </a:xfrm>
          <a:prstGeom prst="roundRect">
            <a:avLst>
              <a:gd name="adj" fmla="val 3417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427984" y="2067694"/>
            <a:ext cx="4248472" cy="576064"/>
          </a:xfrm>
          <a:prstGeom prst="roundRect">
            <a:avLst>
              <a:gd name="adj" fmla="val 3417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421606" y="2715766"/>
            <a:ext cx="4248472" cy="576064"/>
          </a:xfrm>
          <a:prstGeom prst="roundRect">
            <a:avLst>
              <a:gd name="adj" fmla="val 3417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421606" y="3363838"/>
            <a:ext cx="4248472" cy="576064"/>
          </a:xfrm>
          <a:prstGeom prst="roundRect">
            <a:avLst>
              <a:gd name="adj" fmla="val 3417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427984" y="4011910"/>
            <a:ext cx="4248472" cy="576064"/>
          </a:xfrm>
          <a:prstGeom prst="roundRect">
            <a:avLst>
              <a:gd name="adj" fmla="val 3417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ah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 descr="Переместить со сплошной заливкой">
            <a:extLst>
              <a:ext uri="{FF2B5EF4-FFF2-40B4-BE49-F238E27FC236}">
                <a16:creationId xmlns:a16="http://schemas.microsoft.com/office/drawing/2014/main" id="{62B92EDF-90E7-71C2-1FCE-ED41AEC1D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8177318" y="2818893"/>
            <a:ext cx="360000" cy="360000"/>
          </a:xfrm>
          <a:prstGeom prst="rect">
            <a:avLst/>
          </a:prstGeom>
        </p:spPr>
      </p:pic>
      <p:pic>
        <p:nvPicPr>
          <p:cNvPr id="20" name="Рисунок 19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A372A69E-B278-0CC2-29CB-1D6F5727893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>
            <a:off x="8177318" y="2175726"/>
            <a:ext cx="360000" cy="360000"/>
          </a:xfrm>
          <a:prstGeom prst="rect">
            <a:avLst/>
          </a:prstGeom>
        </p:spPr>
      </p:pic>
      <p:pic>
        <p:nvPicPr>
          <p:cNvPr id="21" name="Рисунок 20" descr="Целевая аудитория со сплошной заливкой">
            <a:extLst>
              <a:ext uri="{FF2B5EF4-FFF2-40B4-BE49-F238E27FC236}">
                <a16:creationId xmlns:a16="http://schemas.microsoft.com/office/drawing/2014/main" id="{95D1076B-8198-2CD1-A931-D228140DB46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44"/>
              </a:ext>
            </a:extLst>
          </a:blip>
          <a:stretch>
            <a:fillRect/>
          </a:stretch>
        </p:blipFill>
        <p:spPr>
          <a:xfrm>
            <a:off x="8177318" y="4119942"/>
            <a:ext cx="360000" cy="360000"/>
          </a:xfrm>
          <a:prstGeom prst="rect">
            <a:avLst/>
          </a:prstGeom>
        </p:spPr>
      </p:pic>
      <p:pic>
        <p:nvPicPr>
          <p:cNvPr id="22" name="Рисунок 21" descr="Мишень со сплошной заливкой">
            <a:extLst>
              <a:ext uri="{FF2B5EF4-FFF2-40B4-BE49-F238E27FC236}">
                <a16:creationId xmlns:a16="http://schemas.microsoft.com/office/drawing/2014/main" id="{EB7C947A-4E72-C0B4-EE3E-7C1F0B0CEE5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58"/>
              </a:ext>
            </a:extLst>
          </a:blip>
          <a:stretch>
            <a:fillRect/>
          </a:stretch>
        </p:blipFill>
        <p:spPr>
          <a:xfrm>
            <a:off x="8177318" y="1527654"/>
            <a:ext cx="360000" cy="360000"/>
          </a:xfrm>
          <a:prstGeom prst="rect">
            <a:avLst/>
          </a:prstGeom>
        </p:spPr>
      </p:pic>
      <p:pic>
        <p:nvPicPr>
          <p:cNvPr id="23" name="Рисунок 22" descr="Документ со сплошной заливкой">
            <a:extLst>
              <a:ext uri="{FF2B5EF4-FFF2-40B4-BE49-F238E27FC236}">
                <a16:creationId xmlns:a16="http://schemas.microsoft.com/office/drawing/2014/main" id="{05252CF7-831C-E476-9E72-11E1B4949E9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60"/>
              </a:ext>
            </a:extLst>
          </a:blip>
          <a:stretch>
            <a:fillRect/>
          </a:stretch>
        </p:blipFill>
        <p:spPr>
          <a:xfrm>
            <a:off x="8177318" y="34718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В яблочко со сплошной заливкой">
            <a:extLst>
              <a:ext uri="{FF2B5EF4-FFF2-40B4-BE49-F238E27FC236}">
                <a16:creationId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63888" y="1221613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4568748" y="1539913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4568749" y="2186449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4573742" y="28345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4572000" y="3482593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CE31FB-E998-F3D6-E41E-D537FD8CE811}"/>
              </a:ext>
            </a:extLst>
          </p:cNvPr>
          <p:cNvSpPr txBox="1"/>
          <p:nvPr/>
        </p:nvSpPr>
        <p:spPr>
          <a:xfrm>
            <a:off x="4568749" y="4130665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стейкхолдеров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712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2147" y="171103"/>
            <a:ext cx="6371817" cy="6138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ah-RU" sz="2400" b="1" dirty="0" smtClean="0">
                <a:latin typeface="Arial Bold"/>
              </a:rPr>
              <a:t>СОДЕРЖАНИЕ ИНВЕСТИЦИОННОГО ПРОФИЛЯ</a:t>
            </a:r>
            <a:endParaRPr lang="ru-RU" sz="2400" b="1" dirty="0">
              <a:latin typeface="Arial Bold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42751" y="580590"/>
            <a:ext cx="5487697" cy="4088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Arial Bold"/>
              </a:rPr>
              <a:t>МУНИЦИПАЛЬНОГО РАЙОНА «ЛЕНСКИЙ РАЙОН» РС(Я)</a:t>
            </a:r>
            <a:endParaRPr lang="ru-RU" sz="1100" dirty="0">
              <a:latin typeface="Arial Bold"/>
            </a:endParaRPr>
          </a:p>
        </p:txBody>
      </p:sp>
      <p:sp>
        <p:nvSpPr>
          <p:cNvPr id="6" name="Скругленный прямоугольник 5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>
            <a:spLocks noChangeAspect="1"/>
          </p:cNvSpPr>
          <p:nvPr/>
        </p:nvSpPr>
        <p:spPr>
          <a:xfrm>
            <a:off x="221610" y="1325597"/>
            <a:ext cx="1101881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7" name="Скругленный прямоугольник 6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>
            <a:spLocks noChangeAspect="1"/>
          </p:cNvSpPr>
          <p:nvPr/>
        </p:nvSpPr>
        <p:spPr>
          <a:xfrm>
            <a:off x="1440927" y="1325597"/>
            <a:ext cx="1448194" cy="273844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8" name="Скругленный 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>
            <a:spLocks noChangeAspect="1"/>
          </p:cNvSpPr>
          <p:nvPr/>
        </p:nvSpPr>
        <p:spPr>
          <a:xfrm>
            <a:off x="2953095" y="1325597"/>
            <a:ext cx="2444937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9" name="Скругленный прямоугольник 8">
            <a:hlinkClick r:id="" action="ppaction://noaction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>
            <a:spLocks noChangeAspect="1"/>
          </p:cNvSpPr>
          <p:nvPr/>
        </p:nvSpPr>
        <p:spPr>
          <a:xfrm>
            <a:off x="5473375" y="1321958"/>
            <a:ext cx="2008903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10" name="Скругленный 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>
            <a:spLocks noChangeAspect="1"/>
          </p:cNvSpPr>
          <p:nvPr/>
        </p:nvSpPr>
        <p:spPr>
          <a:xfrm>
            <a:off x="7547346" y="1322998"/>
            <a:ext cx="1310405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11" name="Скругленный прямоугольник 10">
            <a:hlinkClick r:id="" action="ppaction://noaction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>
            <a:spLocks noChangeAspect="1"/>
          </p:cNvSpPr>
          <p:nvPr/>
        </p:nvSpPr>
        <p:spPr>
          <a:xfrm>
            <a:off x="216791" y="1671449"/>
            <a:ext cx="1919950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2" name="Скругленный прямоугольник 11">
            <a:hlinkClick r:id="" action="ppaction://noaction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>
            <a:spLocks noChangeAspect="1"/>
          </p:cNvSpPr>
          <p:nvPr/>
        </p:nvSpPr>
        <p:spPr>
          <a:xfrm>
            <a:off x="2233015" y="1671449"/>
            <a:ext cx="1134666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ачество жизни 09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hlinkClick r:id="" action="ppaction://noaction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>
            <a:spLocks noChangeAspect="1"/>
          </p:cNvSpPr>
          <p:nvPr/>
        </p:nvSpPr>
        <p:spPr>
          <a:xfrm>
            <a:off x="3386652" y="1671449"/>
            <a:ext cx="1473380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hlinkClick r:id="" action="ppaction://noaction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>
            <a:spLocks noChangeAspect="1"/>
          </p:cNvSpPr>
          <p:nvPr/>
        </p:nvSpPr>
        <p:spPr>
          <a:xfrm>
            <a:off x="4970825" y="1691986"/>
            <a:ext cx="3573945" cy="273844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" action="ppaction://noaction"/>
            <a:extLst>
              <a:ext uri="{FF2B5EF4-FFF2-40B4-BE49-F238E27FC236}">
                <a16:creationId xmlns:a16="http://schemas.microsoft.com/office/drawing/2014/main" id="{2C2C6496-E405-0572-3A2E-0622CDBB04B7}"/>
              </a:ext>
            </a:extLst>
          </p:cNvPr>
          <p:cNvSpPr>
            <a:spLocks noChangeAspect="1"/>
          </p:cNvSpPr>
          <p:nvPr/>
        </p:nvSpPr>
        <p:spPr>
          <a:xfrm>
            <a:off x="5296184" y="2078244"/>
            <a:ext cx="1763023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hlinkClick r:id="" action="ppaction://noaction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>
            <a:spLocks noChangeAspect="1"/>
          </p:cNvSpPr>
          <p:nvPr/>
        </p:nvSpPr>
        <p:spPr>
          <a:xfrm>
            <a:off x="2057316" y="2013742"/>
            <a:ext cx="1719418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иагностическая карта МР 13  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" action="ppaction://noaction"/>
            <a:extLst>
              <a:ext uri="{FF2B5EF4-FFF2-40B4-BE49-F238E27FC236}">
                <a16:creationId xmlns:a16="http://schemas.microsoft.com/office/drawing/2014/main" id="{20F99971-D33B-3B10-6865-F7DD040B7BFD}"/>
              </a:ext>
            </a:extLst>
          </p:cNvPr>
          <p:cNvSpPr>
            <a:spLocks noChangeAspect="1"/>
          </p:cNvSpPr>
          <p:nvPr/>
        </p:nvSpPr>
        <p:spPr>
          <a:xfrm>
            <a:off x="1827167" y="2607119"/>
            <a:ext cx="1296144" cy="273844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hlinkClick r:id="" action="ppaction://noaction"/>
            <a:extLst>
              <a:ext uri="{FF2B5EF4-FFF2-40B4-BE49-F238E27FC236}">
                <a16:creationId xmlns:a16="http://schemas.microsoft.com/office/drawing/2014/main" id="{FE88E413-F6A8-3703-A8DA-8A1FC8D94A1C}"/>
              </a:ext>
            </a:extLst>
          </p:cNvPr>
          <p:cNvSpPr>
            <a:spLocks noChangeAspect="1"/>
          </p:cNvSpPr>
          <p:nvPr/>
        </p:nvSpPr>
        <p:spPr>
          <a:xfrm>
            <a:off x="5186526" y="2101686"/>
            <a:ext cx="3382898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редложения по корректировке мер поддержки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" action="ppaction://noaction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>
            <a:spLocks noChangeAspect="1"/>
          </p:cNvSpPr>
          <p:nvPr/>
        </p:nvSpPr>
        <p:spPr>
          <a:xfrm>
            <a:off x="296868" y="2583051"/>
            <a:ext cx="1097130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онтакты 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" action="ppaction://noaction"/>
            <a:extLst>
              <a:ext uri="{FF2B5EF4-FFF2-40B4-BE49-F238E27FC236}">
                <a16:creationId xmlns:a16="http://schemas.microsoft.com/office/drawing/2014/main" id="{B22060BD-0659-5DA3-652D-FDD80C7D6AFD}"/>
              </a:ext>
            </a:extLst>
          </p:cNvPr>
          <p:cNvSpPr>
            <a:spLocks noChangeAspect="1"/>
          </p:cNvSpPr>
          <p:nvPr/>
        </p:nvSpPr>
        <p:spPr>
          <a:xfrm>
            <a:off x="3776734" y="2060974"/>
            <a:ext cx="1409792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еры господдержки 14-15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6876256" y="123478"/>
            <a:ext cx="2174350" cy="504056"/>
          </a:xfrm>
          <a:prstGeom prst="roundRect">
            <a:avLst>
              <a:gd name="adj" fmla="val 4370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46800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old"/>
                <a:cs typeface="Arial" pitchFamily="34" charset="0"/>
              </a:rPr>
              <a:t>Республика Саха</a:t>
            </a:r>
            <a:r>
              <a:rPr kumimoji="0" lang="ru-RU" sz="900" b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old"/>
                <a:cs typeface="Arial" pitchFamily="34" charset="0"/>
              </a:rPr>
              <a:t> </a:t>
            </a: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old"/>
                <a:cs typeface="Arial" pitchFamily="34" charset="0"/>
              </a:rPr>
              <a:t>(Якутия)</a:t>
            </a:r>
            <a:endParaRPr kumimoji="0" lang="x-none" sz="900" b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 Bold"/>
              <a:cs typeface="Arial" pitchFamily="34" charset="0"/>
            </a:endParaRPr>
          </a:p>
        </p:txBody>
      </p:sp>
      <p:pic>
        <p:nvPicPr>
          <p:cNvPr id="35" name="Рисунок 17"/>
          <p:cNvPicPr/>
          <p:nvPr/>
        </p:nvPicPr>
        <p:blipFill>
          <a:blip r:embed="rId5"/>
          <a:stretch/>
        </p:blipFill>
        <p:spPr>
          <a:xfrm>
            <a:off x="8544770" y="123478"/>
            <a:ext cx="504000" cy="504056"/>
          </a:xfrm>
          <a:prstGeom prst="rect">
            <a:avLst/>
          </a:prstGeom>
          <a:ln w="0">
            <a:noFill/>
          </a:ln>
        </p:spPr>
      </p:pic>
      <p:sp>
        <p:nvSpPr>
          <p:cNvPr id="38" name="Скругленный прямоугольник 37">
            <a:hlinkClick r:id="" action="ppaction://noaction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>
            <a:spLocks noChangeAspect="1"/>
          </p:cNvSpPr>
          <p:nvPr/>
        </p:nvSpPr>
        <p:spPr>
          <a:xfrm>
            <a:off x="3528780" y="2663893"/>
            <a:ext cx="1526752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 и задачи проекта 19  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hlinkClick r:id="" action="ppaction://noaction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>
            <a:spLocks noChangeAspect="1"/>
          </p:cNvSpPr>
          <p:nvPr/>
        </p:nvSpPr>
        <p:spPr>
          <a:xfrm>
            <a:off x="5398032" y="2665699"/>
            <a:ext cx="2270312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етодология разработки 20-22 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hlinkClick r:id="" action="ppaction://noaction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>
            <a:spLocks noChangeAspect="1"/>
          </p:cNvSpPr>
          <p:nvPr/>
        </p:nvSpPr>
        <p:spPr>
          <a:xfrm>
            <a:off x="242751" y="2150664"/>
            <a:ext cx="1789209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12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" action="ppaction://noaction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>
            <a:spLocks noChangeAspect="1"/>
          </p:cNvSpPr>
          <p:nvPr/>
        </p:nvSpPr>
        <p:spPr>
          <a:xfrm>
            <a:off x="973240" y="3086334"/>
            <a:ext cx="1084076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остав совета 23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67494"/>
            <a:ext cx="453650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ah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sah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1512169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етодология разработки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627271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ah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  <a:endParaRPr lang="sah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7979AA-DBC7-3E28-46F4-B1514A4F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857" t="6590" r="20838" b="12842"/>
          <a:stretch/>
        </p:blipFill>
        <p:spPr>
          <a:xfrm>
            <a:off x="6084168" y="1851670"/>
            <a:ext cx="2646000" cy="2929454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1367" t="8845" r="19623" b="9841"/>
          <a:stretch/>
        </p:blipFill>
        <p:spPr>
          <a:xfrm>
            <a:off x="3203848" y="1849273"/>
            <a:ext cx="2646000" cy="2930106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9272" t="50" r="11744" b="18576"/>
          <a:stretch/>
        </p:blipFill>
        <p:spPr>
          <a:xfrm>
            <a:off x="270697" y="1849273"/>
            <a:ext cx="2644213" cy="2929454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11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1203598"/>
            <a:ext cx="2663391" cy="576064"/>
          </a:xfrm>
          <a:prstGeom prst="roundRect">
            <a:avLst>
              <a:gd name="adj" fmla="val 2047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ИНФОРМАЦИИ</a:t>
            </a:r>
          </a:p>
        </p:txBody>
      </p:sp>
      <p:sp>
        <p:nvSpPr>
          <p:cNvPr id="12" name="Скругленный прямоугольник 1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7" y="1203598"/>
            <a:ext cx="2663391" cy="576064"/>
          </a:xfrm>
          <a:prstGeom prst="roundRect">
            <a:avLst>
              <a:gd name="adj" fmla="val 2047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СОБРАННОЙ </a:t>
            </a:r>
          </a:p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084168" y="1203598"/>
            <a:ext cx="2663391" cy="576064"/>
          </a:xfrm>
          <a:prstGeom prst="roundRect">
            <a:avLst>
              <a:gd name="adj" fmla="val 2047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ДАЛЬНЕЙШЕМУ</a:t>
            </a:r>
          </a:p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РАЙОНА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1367" t="8845" r="19623" b="9841"/>
          <a:stretch/>
        </p:blipFill>
        <p:spPr>
          <a:xfrm>
            <a:off x="3203848" y="1900643"/>
            <a:ext cx="2646000" cy="2930106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5" name="Скругленный прямоугольник 1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7" y="1254968"/>
            <a:ext cx="2663391" cy="576064"/>
          </a:xfrm>
          <a:prstGeom prst="roundRect">
            <a:avLst>
              <a:gd name="adj" fmla="val 2047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СОБРАННОЙ </a:t>
            </a:r>
          </a:p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414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67494"/>
            <a:ext cx="453650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ah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sah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1512169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етодология разработки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9512" y="627271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ah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  <a:endParaRPr lang="sah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9272" t="50" r="11744" b="18576"/>
          <a:stretch/>
        </p:blipFill>
        <p:spPr>
          <a:xfrm>
            <a:off x="270697" y="1849273"/>
            <a:ext cx="2644213" cy="2929454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1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1203598"/>
            <a:ext cx="2663391" cy="576064"/>
          </a:xfrm>
          <a:prstGeom prst="roundRect">
            <a:avLst>
              <a:gd name="adj" fmla="val 2047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ИНФОРМАЦИИ</a:t>
            </a:r>
          </a:p>
        </p:txBody>
      </p:sp>
      <p:sp>
        <p:nvSpPr>
          <p:cNvPr id="18" name="Скругленный прямоугольник 17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7" y="1203598"/>
            <a:ext cx="2663391" cy="576064"/>
          </a:xfrm>
          <a:prstGeom prst="roundRect">
            <a:avLst>
              <a:gd name="adj" fmla="val 20473"/>
            </a:avLst>
          </a:prstGeom>
          <a:noFill/>
          <a:ln w="12700"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ОТКРЫТЫХ</a:t>
            </a:r>
          </a:p>
          <a:p>
            <a:pPr algn="ctr"/>
            <a:r>
              <a:rPr lang="sah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ИСТОЧНИКОВ</a:t>
            </a:r>
          </a:p>
        </p:txBody>
      </p:sp>
      <p:sp>
        <p:nvSpPr>
          <p:cNvPr id="19" name="Скругленный прямоугольник 18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084168" y="1203598"/>
            <a:ext cx="2663391" cy="576064"/>
          </a:xfrm>
          <a:prstGeom prst="roundRect">
            <a:avLst>
              <a:gd name="adj" fmla="val 20473"/>
            </a:avLst>
          </a:prstGeom>
          <a:noFill/>
          <a:ln w="12700"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НАПРЯМУЮ</a:t>
            </a:r>
          </a:p>
          <a:p>
            <a:pPr algn="ctr"/>
            <a:r>
              <a:rPr lang="sah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ПРЕДСТАВИТЕЛЕЙ БИЗНЕСА</a:t>
            </a:r>
          </a:p>
          <a:p>
            <a:pPr algn="ctr"/>
            <a:r>
              <a:rPr lang="sah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МУНИЦИПАЛИТЕТА </a:t>
            </a:r>
          </a:p>
        </p:txBody>
      </p:sp>
      <p:sp>
        <p:nvSpPr>
          <p:cNvPr id="20" name="Скругленный прямоугольник 19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6" y="1851670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официальной статистики</a:t>
            </a:r>
          </a:p>
          <a:p>
            <a:r>
              <a:rPr lang="sah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(САХА(ЯКУТИЯ)СТАТ)</a:t>
            </a:r>
          </a:p>
        </p:txBody>
      </p:sp>
      <p:sp>
        <p:nvSpPr>
          <p:cNvPr id="21" name="Скругленный прямоугольник 20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084168" y="1851670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Запрос социально-экономических</a:t>
            </a:r>
          </a:p>
          <a:p>
            <a:r>
              <a:rPr lang="sah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других показателей у </a:t>
            </a:r>
          </a:p>
          <a:p>
            <a:r>
              <a:rPr lang="sah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редставителей муниципалитета</a:t>
            </a:r>
          </a:p>
        </p:txBody>
      </p:sp>
      <p:sp>
        <p:nvSpPr>
          <p:cNvPr id="22" name="Скругленный прямоугольник 2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3" y="2594498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Исследования, статьи, рейтинга и </a:t>
            </a:r>
          </a:p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работы на тему </a:t>
            </a:r>
          </a:p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и привлекательности </a:t>
            </a:r>
          </a:p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авторитетных издании</a:t>
            </a:r>
          </a:p>
          <a:p>
            <a:r>
              <a:rPr lang="sah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ah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ah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ТеДо, 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Kept, VC, AC</a:t>
            </a:r>
            <a:r>
              <a:rPr lang="sah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И)</a:t>
            </a:r>
          </a:p>
        </p:txBody>
      </p:sp>
      <p:sp>
        <p:nvSpPr>
          <p:cNvPr id="24" name="Скругленный прямоугольник 23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7" y="3363838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МО Ленский район</a:t>
            </a:r>
          </a:p>
        </p:txBody>
      </p:sp>
      <p:sp>
        <p:nvSpPr>
          <p:cNvPr id="26" name="Скругленный прямоугольник 25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4" y="4155926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 сообщества местного </a:t>
            </a:r>
          </a:p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в популярных </a:t>
            </a:r>
          </a:p>
          <a:p>
            <a:r>
              <a:rPr lang="sah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социальных сетях</a:t>
            </a:r>
          </a:p>
          <a:p>
            <a:r>
              <a:rPr lang="en-US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Одноклассники</a:t>
            </a:r>
            <a:r>
              <a:rPr lang="en-US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ah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39DEDA98-2B89-39F9-912C-DB8F43D4F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48"/>
              </a:ext>
            </a:extLst>
          </a:blip>
          <a:stretch>
            <a:fillRect/>
          </a:stretch>
        </p:blipFill>
        <p:spPr>
          <a:xfrm>
            <a:off x="8244408" y="1995706"/>
            <a:ext cx="360000" cy="360000"/>
          </a:xfrm>
          <a:prstGeom prst="rect">
            <a:avLst/>
          </a:prstGeom>
        </p:spPr>
      </p:pic>
      <p:pic>
        <p:nvPicPr>
          <p:cNvPr id="32" name="Рисунок 31" descr="Лупа со сплошной заливкой">
            <a:extLst>
              <a:ext uri="{FF2B5EF4-FFF2-40B4-BE49-F238E27FC236}">
                <a16:creationId xmlns:a16="http://schemas.microsoft.com/office/drawing/2014/main" id="{0CC12463-DF2E-1076-017F-6B805E1CB91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50"/>
              </a:ext>
            </a:extLst>
          </a:blip>
          <a:stretch>
            <a:fillRect/>
          </a:stretch>
        </p:blipFill>
        <p:spPr>
          <a:xfrm>
            <a:off x="5364088" y="2738534"/>
            <a:ext cx="360000" cy="360000"/>
          </a:xfrm>
          <a:prstGeom prst="rect">
            <a:avLst/>
          </a:prstGeom>
        </p:spPr>
      </p:pic>
      <p:pic>
        <p:nvPicPr>
          <p:cNvPr id="33" name="Рисунок 32" descr="Интернет со сплошной заливкой">
            <a:extLst>
              <a:ext uri="{FF2B5EF4-FFF2-40B4-BE49-F238E27FC236}">
                <a16:creationId xmlns:a16="http://schemas.microsoft.com/office/drawing/2014/main" id="{65827A8E-D436-9C85-65C9-7D0AC2AD707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52"/>
              </a:ext>
            </a:extLst>
          </a:blip>
          <a:stretch>
            <a:fillRect/>
          </a:stretch>
        </p:blipFill>
        <p:spPr>
          <a:xfrm>
            <a:off x="5364088" y="4299962"/>
            <a:ext cx="360000" cy="360000"/>
          </a:xfrm>
          <a:prstGeom prst="rect">
            <a:avLst/>
          </a:prstGeom>
        </p:spPr>
      </p:pic>
      <p:pic>
        <p:nvPicPr>
          <p:cNvPr id="35" name="Рисунок 34" descr="Ноутбук со сплошной заливкой">
            <a:extLst>
              <a:ext uri="{FF2B5EF4-FFF2-40B4-BE49-F238E27FC236}">
                <a16:creationId xmlns:a16="http://schemas.microsoft.com/office/drawing/2014/main" id="{966053F6-CAB9-A04B-086E-95844262EAF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56"/>
              </a:ext>
            </a:extLst>
          </a:blip>
          <a:stretch>
            <a:fillRect/>
          </a:stretch>
        </p:blipFill>
        <p:spPr>
          <a:xfrm>
            <a:off x="5364088" y="3507874"/>
            <a:ext cx="360000" cy="360000"/>
          </a:xfrm>
          <a:prstGeom prst="rect">
            <a:avLst/>
          </a:prstGeom>
        </p:spPr>
      </p:pic>
      <p:pic>
        <p:nvPicPr>
          <p:cNvPr id="36" name="Рисунок 35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39DEDA98-2B89-39F9-912C-DB8F43D4F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48"/>
              </a:ext>
            </a:extLst>
          </a:blip>
          <a:stretch>
            <a:fillRect/>
          </a:stretch>
        </p:blipFill>
        <p:spPr>
          <a:xfrm>
            <a:off x="5364088" y="1995706"/>
            <a:ext cx="360000" cy="360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415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1367" t="8845" r="19623" b="9841"/>
          <a:stretch/>
        </p:blipFill>
        <p:spPr>
          <a:xfrm>
            <a:off x="340919" y="1900643"/>
            <a:ext cx="2646000" cy="2930106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6" name="Скругленный прямоугольник 5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23528" y="1254968"/>
            <a:ext cx="2663391" cy="576064"/>
          </a:xfrm>
          <a:prstGeom prst="roundRect">
            <a:avLst>
              <a:gd name="adj" fmla="val 2047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СОБРАННОЙ </a:t>
            </a:r>
          </a:p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7494"/>
            <a:ext cx="453650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ah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sah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1512169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етодология разработки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627271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ah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  <a:endParaRPr lang="sah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7" y="1203598"/>
            <a:ext cx="2663391" cy="576064"/>
          </a:xfrm>
          <a:prstGeom prst="roundRect">
            <a:avLst>
              <a:gd name="adj" fmla="val 20473"/>
            </a:avLst>
          </a:prstGeom>
          <a:noFill/>
          <a:ln w="12700"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BSG</a:t>
            </a:r>
            <a:endParaRPr lang="sah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084168" y="1203598"/>
            <a:ext cx="2663391" cy="576064"/>
          </a:xfrm>
          <a:prstGeom prst="roundRect">
            <a:avLst>
              <a:gd name="adj" fmla="val 20473"/>
            </a:avLst>
          </a:prstGeom>
          <a:noFill/>
          <a:ln w="12700"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SWOT-</a:t>
            </a:r>
            <a:r>
              <a:rPr lang="sah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6" y="1851670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Важная часть стратегического </a:t>
            </a:r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планирования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МО </a:t>
            </a:r>
            <a:endParaRPr lang="sah-RU" sz="8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084168" y="1851670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lvl="0" defTabSz="457200">
              <a:defRPr/>
            </a:pP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внутренней и внешней среды 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3" y="2594498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lvl="0" defTabSz="457200">
              <a:defRPr/>
            </a:pP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Адаптированный вариант </a:t>
            </a:r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классической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матрицы БКГ* </a:t>
            </a:r>
            <a:endParaRPr lang="en-US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МО 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084164" y="2594498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lvl="0" defTabSz="457200">
              <a:defRPr/>
            </a:pP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Разделения факторов на сильные </a:t>
            </a:r>
          </a:p>
          <a:p>
            <a:pPr lvl="0" defTabSz="457200">
              <a:defRPr/>
            </a:pP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слабые стороны, возможности              </a:t>
            </a:r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угрозы 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7" y="3363838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lvl="0" defTabSz="457200">
              <a:defRPr/>
            </a:pP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отраслей экономики 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084169" y="3363838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lvl="0" defTabSz="457200">
              <a:defRPr/>
            </a:pP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важнейших факторов 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86454" y="4155926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lvl="0" defTabSz="457200">
              <a:defRPr/>
            </a:pP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траекторий развития </a:t>
            </a:r>
          </a:p>
          <a:p>
            <a:pPr lvl="0" defTabSz="457200">
              <a:defRPr/>
            </a:pP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084166" y="4155926"/>
            <a:ext cx="2663391" cy="648072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lvl="0" defTabSz="457200">
              <a:defRPr/>
            </a:pP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Нахождение влияния одних факторов </a:t>
            </a:r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и какую выгоду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</a:t>
            </a:r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 получить 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4088" y="1995706"/>
            <a:ext cx="360000" cy="360000"/>
          </a:xfrm>
          <a:prstGeom prst="rect">
            <a:avLst/>
          </a:prstGeom>
        </p:spPr>
      </p:pic>
      <p:pic>
        <p:nvPicPr>
          <p:cNvPr id="30" name="Рисунок 29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4088" y="3507874"/>
            <a:ext cx="360000" cy="360000"/>
          </a:xfrm>
          <a:prstGeom prst="rect">
            <a:avLst/>
          </a:prstGeom>
        </p:spPr>
      </p:pic>
      <p:pic>
        <p:nvPicPr>
          <p:cNvPr id="31" name="Рисунок 30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24CEC0A6-3C8A-5315-28F1-9F7A27A0D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64088" y="2738534"/>
            <a:ext cx="360000" cy="360000"/>
          </a:xfrm>
          <a:prstGeom prst="rect">
            <a:avLst/>
          </a:prstGeom>
        </p:spPr>
      </p:pic>
      <p:pic>
        <p:nvPicPr>
          <p:cNvPr id="32" name="Рисунок 31" descr="Приблизить со сплошной заливкой">
            <a:extLst>
              <a:ext uri="{FF2B5EF4-FFF2-40B4-BE49-F238E27FC236}">
                <a16:creationId xmlns:a16="http://schemas.microsoft.com/office/drawing/2014/main" id="{F3BF6E43-B60A-AAEA-28AB-CE7753008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6416" y="4318219"/>
            <a:ext cx="360000" cy="360000"/>
          </a:xfrm>
          <a:prstGeom prst="rect">
            <a:avLst/>
          </a:prstGeom>
        </p:spPr>
      </p:pic>
      <p:pic>
        <p:nvPicPr>
          <p:cNvPr id="33" name="Рисунок 32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B5F0C6-597A-C0BF-F9FB-F89BCF510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64088" y="4299962"/>
            <a:ext cx="360000" cy="360000"/>
          </a:xfrm>
          <a:prstGeom prst="rect">
            <a:avLst/>
          </a:prstGeom>
        </p:spPr>
      </p:pic>
      <p:pic>
        <p:nvPicPr>
          <p:cNvPr id="34" name="Рисунок 33" descr="Значок &quot;Создать&quot; со сплошной заливкой">
            <a:extLst>
              <a:ext uri="{FF2B5EF4-FFF2-40B4-BE49-F238E27FC236}">
                <a16:creationId xmlns:a16="http://schemas.microsoft.com/office/drawing/2014/main" id="{782505D0-359D-4D95-666F-4FEF4126FB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16416" y="3507874"/>
            <a:ext cx="360000" cy="360000"/>
          </a:xfrm>
          <a:prstGeom prst="rect">
            <a:avLst/>
          </a:prstGeom>
        </p:spPr>
      </p:pic>
      <p:pic>
        <p:nvPicPr>
          <p:cNvPr id="35" name="Рисунок 34" descr="Запрещено со сплошной заливкой">
            <a:extLst>
              <a:ext uri="{FF2B5EF4-FFF2-40B4-BE49-F238E27FC236}">
                <a16:creationId xmlns:a16="http://schemas.microsoft.com/office/drawing/2014/main" id="{C4563211-A5C7-578C-64BA-76B4DA86F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16416" y="1995706"/>
            <a:ext cx="360000" cy="360000"/>
          </a:xfrm>
          <a:prstGeom prst="rect">
            <a:avLst/>
          </a:prstGeom>
        </p:spPr>
      </p:pic>
      <p:pic>
        <p:nvPicPr>
          <p:cNvPr id="36" name="Рисунок 35" descr="Свернуть со сплошной заливкой">
            <a:extLst>
              <a:ext uri="{FF2B5EF4-FFF2-40B4-BE49-F238E27FC236}">
                <a16:creationId xmlns:a16="http://schemas.microsoft.com/office/drawing/2014/main" id="{39A652BC-7D1E-6C47-D5B2-AC7706CD6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16416" y="2715806"/>
            <a:ext cx="360000" cy="360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88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67494"/>
            <a:ext cx="885698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ah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 Координационного Совета пр главе МР “Ленский район” </a:t>
            </a:r>
          </a:p>
          <a:p>
            <a:r>
              <a:rPr lang="sah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вопросам развития малого и среднего предпринимательства </a:t>
            </a:r>
          </a:p>
          <a:p>
            <a:r>
              <a:rPr lang="sah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 политики</a:t>
            </a:r>
            <a:endParaRPr lang="sah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19" y="89417"/>
            <a:ext cx="1008113" cy="25008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остав совета</a:t>
            </a:r>
            <a:endParaRPr lang="sah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876006"/>
            <a:ext cx="281519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 dirty="0"/>
          </a:p>
        </p:txBody>
      </p:sp>
      <p:sp>
        <p:nvSpPr>
          <p:cNvPr id="9" name="Скругленный прямоугольник 8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1776966" y="1267081"/>
            <a:ext cx="2663391" cy="368565"/>
          </a:xfrm>
          <a:prstGeom prst="roundRect">
            <a:avLst>
              <a:gd name="adj" fmla="val 2047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Черепанов А.В.</a:t>
            </a:r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совета</a:t>
            </a:r>
          </a:p>
        </p:txBody>
      </p:sp>
      <p:sp>
        <p:nvSpPr>
          <p:cNvPr id="10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644008" y="1267081"/>
            <a:ext cx="2663391" cy="368565"/>
          </a:xfrm>
          <a:prstGeom prst="roundRect">
            <a:avLst>
              <a:gd name="adj" fmla="val 20473"/>
            </a:avLst>
          </a:prstGeom>
          <a:solidFill>
            <a:srgbClr val="4756A0"/>
          </a:solidFill>
          <a:ln w="12700"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pPr algn="ctr"/>
            <a:r>
              <a:rPr lang="sah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Спиридонов С.В.</a:t>
            </a:r>
            <a:endParaRPr lang="sah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председателя Совета</a:t>
            </a:r>
            <a:endParaRPr lang="sah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656381" y="1701425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Левандовская В.Б.</a:t>
            </a:r>
          </a:p>
          <a:p>
            <a:endParaRPr lang="sah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предприниматель</a:t>
            </a:r>
          </a:p>
        </p:txBody>
      </p:sp>
      <p:sp>
        <p:nvSpPr>
          <p:cNvPr id="15" name="Скругленный прямоугольник 14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35901" y="1699570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Представитель</a:t>
            </a:r>
          </a:p>
          <a:p>
            <a:endParaRPr lang="sah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РС(Я) “Центр “Мой бизнес” в Ленском районе</a:t>
            </a:r>
            <a:endParaRPr lang="sah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644008" y="2251669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 А.Д.</a:t>
            </a:r>
          </a:p>
          <a:p>
            <a:endParaRPr lang="sah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ООО “СОС14”</a:t>
            </a:r>
          </a:p>
        </p:txBody>
      </p:sp>
      <p:sp>
        <p:nvSpPr>
          <p:cNvPr id="23" name="Скругленный прямоугольник 22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23528" y="2249814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Хамаганов Д.С.</a:t>
            </a:r>
          </a:p>
          <a:p>
            <a:endParaRPr lang="sah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ОАО “ЛОТК”</a:t>
            </a:r>
            <a:endParaRPr lang="sah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656381" y="2822764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Дюков Г.А.</a:t>
            </a:r>
          </a:p>
          <a:p>
            <a:endParaRPr lang="sah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предпрриниматель </a:t>
            </a:r>
          </a:p>
        </p:txBody>
      </p:sp>
      <p:sp>
        <p:nvSpPr>
          <p:cNvPr id="25" name="Скругленный прямоугольник 24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35901" y="2820909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Овчинникова Л.В.</a:t>
            </a:r>
          </a:p>
          <a:p>
            <a:endParaRPr lang="sah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ООО “Йнок”</a:t>
            </a:r>
            <a:endParaRPr lang="sah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36969" y="3365994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Ильин Ю.В.</a:t>
            </a:r>
          </a:p>
          <a:p>
            <a:endParaRPr lang="sah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ООО “Реактор 14”</a:t>
            </a:r>
            <a:endParaRPr lang="sah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656544" y="3373008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Колотюк Е.А.</a:t>
            </a:r>
          </a:p>
          <a:p>
            <a:endParaRPr lang="sah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предпрриниматель </a:t>
            </a:r>
          </a:p>
        </p:txBody>
      </p:sp>
      <p:sp>
        <p:nvSpPr>
          <p:cNvPr id="17" name="Скругленный прямоугольник 16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35901" y="3924627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Денисов А.В.</a:t>
            </a:r>
          </a:p>
          <a:p>
            <a:endParaRPr lang="sah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предприниматель</a:t>
            </a:r>
            <a:endParaRPr lang="sah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659992" y="3924627"/>
            <a:ext cx="4103551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Климин Д.Ф.</a:t>
            </a:r>
          </a:p>
          <a:p>
            <a:endParaRPr lang="sah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ООО “Техно-Сервис”</a:t>
            </a:r>
          </a:p>
        </p:txBody>
      </p:sp>
      <p:sp>
        <p:nvSpPr>
          <p:cNvPr id="19" name="Скругленный прямоугольник 18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20" y="4424791"/>
            <a:ext cx="4175559" cy="441988"/>
          </a:xfrm>
          <a:prstGeom prst="roundRect">
            <a:avLst>
              <a:gd name="adj" fmla="val 20473"/>
            </a:avLst>
          </a:prstGeom>
          <a:solidFill>
            <a:srgbClr val="F1F1F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sah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Романова Е.С.</a:t>
            </a:r>
          </a:p>
          <a:p>
            <a:endParaRPr lang="sah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ah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предприниматель</a:t>
            </a:r>
            <a:endParaRPr lang="sah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5672" y="4479053"/>
            <a:ext cx="3971908" cy="369332"/>
          </a:xfrm>
          <a:prstGeom prst="rect">
            <a:avLst/>
          </a:prstGeom>
          <a:solidFill>
            <a:srgbClr val="F1F1F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Покровский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Д.А. </a:t>
            </a: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Исполнительный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директор ООО «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Новоленская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ТЭС»</a:t>
            </a:r>
          </a:p>
        </p:txBody>
      </p:sp>
    </p:spTree>
    <p:extLst>
      <p:ext uri="{BB962C8B-B14F-4D97-AF65-F5344CB8AC3E}">
        <p14:creationId xmlns:p14="http://schemas.microsoft.com/office/powerpoint/2010/main" val="3606657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2124"/>
            <a:ext cx="4762872" cy="432048"/>
          </a:xfrm>
        </p:spPr>
        <p:txBody>
          <a:bodyPr>
            <a:normAutofit/>
          </a:bodyPr>
          <a:lstStyle/>
          <a:p>
            <a:pPr algn="l"/>
            <a:r>
              <a:rPr lang="sah-RU" sz="2200" b="1" dirty="0" smtClean="0">
                <a:latin typeface="Arial Bold"/>
              </a:rPr>
              <a:t>ПРЕИМУЩЕСТВА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02164"/>
            <a:ext cx="6984776" cy="36348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100" dirty="0">
                <a:latin typeface="Arial Bold"/>
              </a:rPr>
              <a:t>МУНИЦИПАЛЬНОГО </a:t>
            </a:r>
            <a:r>
              <a:rPr lang="ru-RU" sz="1100" dirty="0" smtClean="0">
                <a:latin typeface="Arial Bold"/>
              </a:rPr>
              <a:t>РАЙОНА «ЛЕНСКИЙ </a:t>
            </a:r>
            <a:r>
              <a:rPr lang="ru-RU" sz="1100" dirty="0">
                <a:latin typeface="Arial Bold"/>
              </a:rPr>
              <a:t>РАЙОН» РЕСПУБЛИКА САХА (ЯКУТИЯ)</a:t>
            </a:r>
          </a:p>
          <a:p>
            <a:endParaRPr lang="ru-RU" dirty="0"/>
          </a:p>
        </p:txBody>
      </p:sp>
      <p:sp>
        <p:nvSpPr>
          <p:cNvPr id="4" name="Скругленный прямоугольник 3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39553" y="195486"/>
            <a:ext cx="100811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539552" y="1359828"/>
            <a:ext cx="3039517" cy="1427947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Высокий рекреационный потенциал (благоприятная экологическая обстановка, уникальная природа)</a:t>
            </a:r>
            <a:endParaRPr lang="x-none" sz="1100" dirty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698749" y="1635647"/>
            <a:ext cx="2567963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БОЛЬШИЕ ЗАПАСЫ НЕДР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(ПОЛЕЗНЫХ ИСКОПАЕМЫХ)</a:t>
            </a:r>
            <a:endParaRPr lang="ru-RU" sz="1100" dirty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Сырье со сплошной заливкой">
            <a:extLst>
              <a:ext uri="{FF2B5EF4-FFF2-40B4-BE49-F238E27FC236}">
                <a16:creationId xmlns:a16="http://schemas.microsoft.com/office/drawing/2014/main" id="{156B5DDE-15E7-BE62-82CF-37F78AB253E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96DAC541-7B7A-43D3-8B79-37D633B846F1}">
                <asvg:svgBlip xmlns="" xmlns:asvg="http://schemas.microsoft.com/office/drawing/2016/SVG/main" r:embed="rId182"/>
              </a:ext>
            </a:extLst>
          </a:blip>
          <a:stretch>
            <a:fillRect/>
          </a:stretch>
        </p:blipFill>
        <p:spPr>
          <a:xfrm>
            <a:off x="3059832" y="141966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539553" y="2931791"/>
            <a:ext cx="1584175" cy="1728191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БОГАТОЕ ИСТОРИКО-КУЛЬТУРНОЕ</a:t>
            </a:r>
            <a:r>
              <a:rPr lang="ru-RU" sz="1100" b="1" dirty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НАСЛЕДИЕ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4368" y="10595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Русский Каседрал со сплошной заливкой">
            <a:extLst>
              <a:ext uri="{FF2B5EF4-FFF2-40B4-BE49-F238E27FC236}">
                <a16:creationId xmlns:a16="http://schemas.microsoft.com/office/drawing/2014/main" id="{3C5E3EDF-E730-0A3D-315F-9F211DA95192}"/>
              </a:ext>
            </a:extLst>
          </p:cNvPr>
          <p:cNvPicPr>
            <a:picLocks noChangeAspect="1"/>
          </p:cNvPicPr>
          <p:nvPr/>
        </p:nvPicPr>
        <p:blipFill>
          <a:blip r:embed="rId183">
            <a:biLevel thresh="25000"/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22730" y="3075506"/>
            <a:ext cx="360000" cy="360000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2268341" y="2931791"/>
            <a:ext cx="2015627" cy="1728191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(ЗЕМЕЛЬНЫЕ УЧАСТКИ)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3707904" y="1347316"/>
            <a:ext cx="2520280" cy="1440459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ДЛЯ РАЗВИТИЯ РАСТЕНИЕВОДСТВА И ЖИВОТНОВОДСТВА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444208" y="1347316"/>
            <a:ext cx="2232247" cy="1440460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ПРИРОДНЫЕ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РЕСУРСЫ</a:t>
            </a:r>
          </a:p>
          <a:p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объекты и явления природы, которые можно использовать в целях отдыха, туризма и лечения</a:t>
            </a:r>
            <a:endParaRPr lang="ru-RU" sz="1100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427984" y="2931791"/>
            <a:ext cx="2295276" cy="1728191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ah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endParaRPr lang="sah-RU" sz="1100" b="1" dirty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r>
              <a:rPr lang="sah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СТРОИТЕЛЬСТВО НОВЫХ ОБЪЕКТОВ СОИЦАЛЬНОЙ ИНФРАСТУКТУРЫ ПО ГОСУДАРСТВЕННЫМ И МУНИЦИПАЛЬНЫМ ПРОГРАММАМ</a:t>
            </a:r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876256" y="2931791"/>
            <a:ext cx="1770957" cy="1728191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СИСТЕМА ПОДГОТОВКИ РАБОЧИХ КАДРОВ В РАЙОНЕ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4819967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pic>
        <p:nvPicPr>
          <p:cNvPr id="17" name="Рисунок 16" descr="Галочка на щите со сплошной заливкой">
            <a:extLst>
              <a:ext uri="{FF2B5EF4-FFF2-40B4-BE49-F238E27FC236}">
                <a16:creationId xmlns:a16="http://schemas.microsoft.com/office/drawing/2014/main" id="{00F8F6B7-AD4B-F73F-824B-FBDBDDE60279}"/>
              </a:ext>
            </a:extLst>
          </p:cNvPr>
          <p:cNvPicPr>
            <a:picLocks noChangeAspect="1"/>
          </p:cNvPicPr>
          <p:nvPr/>
        </p:nvPicPr>
        <p:blipFill>
          <a:blip r:embed="rId184">
            <a:biLevel thresh="25000"/>
            <a:extLst>
              <a:ext uri="{96DAC541-7B7A-43D3-8B79-37D633B846F1}">
                <asvg:svgBlip xmlns="" xmlns:asvg="http://schemas.microsoft.com/office/drawing/2016/SVG/main" r:embed="rId196"/>
              </a:ext>
            </a:extLst>
          </a:blip>
          <a:stretch>
            <a:fillRect/>
          </a:stretch>
        </p:blipFill>
        <p:spPr>
          <a:xfrm>
            <a:off x="5796136" y="1419663"/>
            <a:ext cx="360000" cy="360000"/>
          </a:xfrm>
          <a:prstGeom prst="rect">
            <a:avLst/>
          </a:prstGeom>
        </p:spPr>
      </p:pic>
      <p:pic>
        <p:nvPicPr>
          <p:cNvPr id="18" name="Рисунок 17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A372A69E-B278-0CC2-29CB-1D6F57278932}"/>
              </a:ext>
            </a:extLst>
          </p:cNvPr>
          <p:cNvPicPr>
            <a:picLocks noChangeAspect="1"/>
          </p:cNvPicPr>
          <p:nvPr/>
        </p:nvPicPr>
        <p:blipFill>
          <a:blip r:embed="rId197">
            <a:biLevel thresh="25000"/>
            <a:extLst>
              <a:ext uri="{96DAC541-7B7A-43D3-8B79-37D633B846F1}">
                <asvg:svgBlip xmlns=""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779912" y="3075506"/>
            <a:ext cx="360000" cy="360000"/>
          </a:xfrm>
          <a:prstGeom prst="rect">
            <a:avLst/>
          </a:prstGeom>
        </p:spPr>
      </p:pic>
      <p:pic>
        <p:nvPicPr>
          <p:cNvPr id="21" name="Рисунок 20" descr="Дерево с корнями со сплошной заливкой">
            <a:extLst>
              <a:ext uri="{FF2B5EF4-FFF2-40B4-BE49-F238E27FC236}">
                <a16:creationId xmlns:a16="http://schemas.microsoft.com/office/drawing/2014/main" id="{E65AF634-7716-4B38-F8A5-4FE79F190C82}"/>
              </a:ext>
            </a:extLst>
          </p:cNvPr>
          <p:cNvPicPr>
            <a:picLocks noChangeAspect="1"/>
          </p:cNvPicPr>
          <p:nvPr/>
        </p:nvPicPr>
        <p:blipFill>
          <a:blip r:embed="rId198">
            <a:biLevel thresh="25000"/>
            <a:extLst>
              <a:ext uri="{96DAC541-7B7A-43D3-8B79-37D633B846F1}">
                <asvg:svgBlip xmlns:asvg="http://schemas.microsoft.com/office/drawing/2016/SVG/main" xmlns="" r:embed="rId216"/>
              </a:ext>
            </a:extLst>
          </a:blip>
          <a:stretch>
            <a:fillRect/>
          </a:stretch>
        </p:blipFill>
        <p:spPr>
          <a:xfrm>
            <a:off x="8172400" y="1419663"/>
            <a:ext cx="360000" cy="360000"/>
          </a:xfrm>
          <a:prstGeom prst="rect">
            <a:avLst/>
          </a:prstGeom>
        </p:spPr>
      </p:pic>
      <p:pic>
        <p:nvPicPr>
          <p:cNvPr id="22" name="Рисунок 21" descr="Город со сплошной заливкой">
            <a:extLst>
              <a:ext uri="{FF2B5EF4-FFF2-40B4-BE49-F238E27FC236}">
                <a16:creationId xmlns:a16="http://schemas.microsoft.com/office/drawing/2014/main" id="{D99B5BDD-DBE8-04D7-204D-397E3EFD92D0}"/>
              </a:ext>
            </a:extLst>
          </p:cNvPr>
          <p:cNvPicPr>
            <a:picLocks noChangeAspect="1"/>
          </p:cNvPicPr>
          <p:nvPr/>
        </p:nvPicPr>
        <p:blipFill>
          <a:blip r:embed="rId217">
            <a:biLevel thresh="25000"/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225314" y="3075506"/>
            <a:ext cx="360000" cy="360000"/>
          </a:xfrm>
          <a:prstGeom prst="rect">
            <a:avLst/>
          </a:prstGeom>
        </p:spPr>
      </p:pic>
      <p:pic>
        <p:nvPicPr>
          <p:cNvPr id="23" name="Рисунок 22" descr="Целевая аудитория со сплошной заливкой">
            <a:extLst>
              <a:ext uri="{FF2B5EF4-FFF2-40B4-BE49-F238E27FC236}">
                <a16:creationId xmlns:a16="http://schemas.microsoft.com/office/drawing/2014/main" id="{95D1076B-8198-2CD1-A931-D228140DB461}"/>
              </a:ext>
            </a:extLst>
          </p:cNvPr>
          <p:cNvPicPr>
            <a:picLocks noChangeAspect="1"/>
          </p:cNvPicPr>
          <p:nvPr/>
        </p:nvPicPr>
        <p:blipFill>
          <a:blip r:embed="rId218">
            <a:biLevel thresh="25000"/>
            <a:extLst>
              <a:ext uri="{96DAC541-7B7A-43D3-8B79-37D633B846F1}">
                <asvg:svgBlip xmlns:asvg="http://schemas.microsoft.com/office/drawing/2016/SVG/main" xmlns="" r:embed="rId44"/>
              </a:ext>
            </a:extLst>
          </a:blip>
          <a:stretch>
            <a:fillRect/>
          </a:stretch>
        </p:blipFill>
        <p:spPr>
          <a:xfrm>
            <a:off x="8172400" y="3075506"/>
            <a:ext cx="360000" cy="360000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5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876006"/>
            <a:ext cx="273504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район» РС(Я)</a:t>
            </a:r>
            <a:endParaRPr lang="ru-RU" sz="700" dirty="0">
              <a:latin typeface="Arial Bold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80762" y="413699"/>
            <a:ext cx="4762872" cy="432048"/>
          </a:xfrm>
        </p:spPr>
        <p:txBody>
          <a:bodyPr>
            <a:normAutofit/>
          </a:bodyPr>
          <a:lstStyle/>
          <a:p>
            <a:pPr algn="l"/>
            <a:r>
              <a:rPr lang="sah-RU" sz="2200" b="1" dirty="0" smtClean="0">
                <a:latin typeface="Arial Bold"/>
              </a:rPr>
              <a:t>ОБЩАЯ ХАРАКТЕРИСТИКА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80762" y="773739"/>
            <a:ext cx="6984776" cy="36348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100" dirty="0">
                <a:latin typeface="Arial Bold"/>
              </a:rPr>
              <a:t>МУНИЦИПАЛЬНОГО </a:t>
            </a:r>
            <a:r>
              <a:rPr lang="ru-RU" sz="1100" dirty="0" smtClean="0">
                <a:latin typeface="Arial Bold"/>
              </a:rPr>
              <a:t>РАЙОНА  «ЛЕНСКИЙ </a:t>
            </a:r>
            <a:r>
              <a:rPr lang="ru-RU" sz="1100" dirty="0">
                <a:latin typeface="Arial Bold"/>
              </a:rPr>
              <a:t>РАЙОН» РЕСПУБЛИКА САХА (ЯКУТИЯ)</a:t>
            </a:r>
          </a:p>
          <a:p>
            <a:endParaRPr lang="ru-RU" dirty="0"/>
          </a:p>
        </p:txBody>
      </p:sp>
      <p:sp>
        <p:nvSpPr>
          <p:cNvPr id="7" name="Скругленный прямоугольник 6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52770" y="167061"/>
            <a:ext cx="14401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r>
              <a:rPr lang="x-none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7726" y="2349282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494790" y="1395063"/>
            <a:ext cx="1954085" cy="801287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2526179" y="1404538"/>
            <a:ext cx="1961232" cy="801287"/>
          </a:xfrm>
          <a:prstGeom prst="roundRect">
            <a:avLst>
              <a:gd name="adj" fmla="val 25094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496464" y="2271199"/>
            <a:ext cx="1954085" cy="801286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2526180" y="2271200"/>
            <a:ext cx="1961232" cy="818230"/>
          </a:xfrm>
          <a:prstGeom prst="roundRect">
            <a:avLst>
              <a:gd name="adj" fmla="val 25094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743099" y="1505764"/>
            <a:ext cx="936793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4756A0"/>
                </a:solidFill>
                <a:latin typeface="Arial Bold"/>
                <a:cs typeface="Arial" panose="020B0604020202020204" pitchFamily="34" charset="0"/>
              </a:rPr>
              <a:t>31 630</a:t>
            </a:r>
            <a:endParaRPr lang="ru-RU" sz="1400" b="1" dirty="0">
              <a:solidFill>
                <a:srgbClr val="4756A0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694670" y="1785950"/>
            <a:ext cx="152438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 Bold"/>
                <a:cs typeface="Arial" panose="020B0604020202020204" pitchFamily="34" charset="0"/>
              </a:rPr>
              <a:t>численность </a:t>
            </a:r>
            <a:r>
              <a:rPr lang="ru-RU" sz="1100" dirty="0">
                <a:solidFill>
                  <a:srgbClr val="4756A0"/>
                </a:solidFill>
                <a:latin typeface="Arial Bold"/>
                <a:cs typeface="Arial" panose="020B0604020202020204" pitchFamily="34" charset="0"/>
              </a:rPr>
              <a:t>населения </a:t>
            </a:r>
            <a:r>
              <a:rPr lang="ru-RU" sz="1100" dirty="0" smtClean="0">
                <a:solidFill>
                  <a:srgbClr val="4756A0"/>
                </a:solidFill>
                <a:latin typeface="Arial Bold"/>
                <a:cs typeface="Arial" panose="020B0604020202020204" pitchFamily="34" charset="0"/>
              </a:rPr>
              <a:t>МР, 2024 </a:t>
            </a:r>
            <a:r>
              <a:rPr lang="ru-RU" sz="1100" dirty="0">
                <a:solidFill>
                  <a:srgbClr val="4756A0"/>
                </a:solidFill>
                <a:latin typeface="Arial Bold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17" name="Рисунок 16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28200" y="1484520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2656751" y="1549127"/>
            <a:ext cx="1273671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4756A0"/>
                </a:solidFill>
                <a:latin typeface="Arial Bold"/>
                <a:cs typeface="Arial" panose="020B0604020202020204" pitchFamily="34" charset="0"/>
              </a:rPr>
              <a:t>27 889 чел. </a:t>
            </a:r>
            <a:endParaRPr lang="ru-RU" sz="1400" b="1" dirty="0">
              <a:solidFill>
                <a:srgbClr val="4756A0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2658563" y="1857795"/>
            <a:ext cx="1637195" cy="16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 Bold"/>
                <a:cs typeface="Arial" panose="020B0604020202020204" pitchFamily="34" charset="0"/>
              </a:rPr>
              <a:t>Городского населения</a:t>
            </a:r>
            <a:endParaRPr lang="ru-RU" sz="1100" dirty="0">
              <a:solidFill>
                <a:srgbClr val="4756A0"/>
              </a:solidFill>
              <a:latin typeface="Arial Bold"/>
              <a:cs typeface="Arial" panose="020B0604020202020204" pitchFamily="34" charset="0"/>
            </a:endParaRPr>
          </a:p>
        </p:txBody>
      </p:sp>
      <p:pic>
        <p:nvPicPr>
          <p:cNvPr id="22" name="Рисунок 21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7726" y="1476849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694670" y="2835471"/>
            <a:ext cx="1524379" cy="1846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4756A0"/>
                </a:solidFill>
                <a:latin typeface="Arial Bold"/>
                <a:cs typeface="Arial" pitchFamily="34" charset="0"/>
              </a:rPr>
              <a:t>площадь </a:t>
            </a:r>
            <a:r>
              <a:rPr lang="ru-RU" sz="1200" dirty="0" smtClean="0">
                <a:solidFill>
                  <a:srgbClr val="4756A0"/>
                </a:solidFill>
                <a:latin typeface="Arial Bold"/>
                <a:cs typeface="Arial" pitchFamily="34" charset="0"/>
              </a:rPr>
              <a:t>МР</a:t>
            </a:r>
            <a:endParaRPr lang="ru-RU" sz="1200" dirty="0">
              <a:solidFill>
                <a:srgbClr val="4756A0"/>
              </a:solidFill>
              <a:latin typeface="Arial Bold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2639574" y="2565266"/>
            <a:ext cx="926651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4756A0"/>
                </a:solidFill>
                <a:latin typeface="Arial Bold"/>
                <a:cs typeface="Arial" panose="020B0604020202020204" pitchFamily="34" charset="0"/>
              </a:rPr>
              <a:t>3 741чел.</a:t>
            </a:r>
            <a:endParaRPr lang="ru-RU" sz="1400" b="1" dirty="0">
              <a:solidFill>
                <a:srgbClr val="4756A0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2667666" y="2835471"/>
            <a:ext cx="180622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rgbClr val="4756A0"/>
                </a:solidFill>
                <a:latin typeface="Arial Bold"/>
                <a:cs typeface="Arial" pitchFamily="34" charset="0"/>
              </a:rPr>
              <a:t>Сельского населения</a:t>
            </a:r>
            <a:endParaRPr lang="ru-RU" sz="1200" dirty="0">
              <a:solidFill>
                <a:srgbClr val="4756A0"/>
              </a:solidFill>
              <a:latin typeface="Arial Bold"/>
              <a:cs typeface="Arial" pitchFamily="34" charset="0"/>
            </a:endParaRPr>
          </a:p>
        </p:txBody>
      </p:sp>
      <p:pic>
        <p:nvPicPr>
          <p:cNvPr id="28" name="Рисунок 27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28200" y="2302925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9" name="Прямоугольник 28"/>
          <p:cNvSpPr/>
          <p:nvPr/>
        </p:nvSpPr>
        <p:spPr>
          <a:xfrm>
            <a:off x="562524" y="2517954"/>
            <a:ext cx="164500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756A0"/>
                </a:solidFill>
                <a:latin typeface="Arial Bold"/>
                <a:ea typeface="Times New Roman" panose="02020603050405020304" pitchFamily="18" charset="0"/>
                <a:cs typeface="Arial" pitchFamily="34" charset="0"/>
              </a:rPr>
              <a:t>76 999,16 км</a:t>
            </a:r>
            <a:r>
              <a:rPr lang="ru-RU" sz="1400" b="1" baseline="30000" dirty="0" smtClean="0">
                <a:solidFill>
                  <a:srgbClr val="4756A0"/>
                </a:solidFill>
                <a:latin typeface="Arial Bold"/>
                <a:ea typeface="Times New Roman" panose="02020603050405020304" pitchFamily="18" charset="0"/>
                <a:cs typeface="Arial" pitchFamily="34" charset="0"/>
              </a:rPr>
              <a:t>2</a:t>
            </a:r>
            <a:endParaRPr lang="ru-RU" sz="1400" b="1" dirty="0">
              <a:solidFill>
                <a:srgbClr val="4756A0"/>
              </a:solidFill>
              <a:latin typeface="Arial Bold"/>
              <a:cs typeface="Arial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407326" y="3116852"/>
            <a:ext cx="3312368" cy="2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ah-RU" sz="1400" b="1" dirty="0">
                <a:latin typeface="Arial Bold"/>
              </a:rPr>
              <a:t>т</a:t>
            </a:r>
            <a:r>
              <a:rPr lang="sah-RU" sz="1400" b="1" dirty="0" smtClean="0">
                <a:latin typeface="Arial Bold"/>
              </a:rPr>
              <a:t>ранспортная доступность района</a:t>
            </a:r>
            <a:endParaRPr lang="ru-RU" sz="3200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494789" y="3373275"/>
            <a:ext cx="1954086" cy="833183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2518128" y="3397084"/>
            <a:ext cx="2053872" cy="788367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5959" y="3383776"/>
            <a:ext cx="1485543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Bold"/>
                <a:ea typeface="Times New Roman" panose="02020603050405020304" pitchFamily="18" charset="0"/>
                <a:cs typeface="Arial" pitchFamily="34" charset="0"/>
              </a:rPr>
              <a:t>а</a:t>
            </a:r>
            <a:r>
              <a:rPr lang="ru-RU" sz="1100" b="1" dirty="0" smtClean="0">
                <a:solidFill>
                  <a:schemeClr val="bg1"/>
                </a:solidFill>
                <a:latin typeface="Arial Bold"/>
                <a:ea typeface="Times New Roman" panose="02020603050405020304" pitchFamily="18" charset="0"/>
                <a:cs typeface="Arial" pitchFamily="34" charset="0"/>
              </a:rPr>
              <a:t>виасообщения</a:t>
            </a:r>
            <a:endParaRPr lang="ru-RU" sz="1100" b="1" dirty="0">
              <a:solidFill>
                <a:schemeClr val="bg1"/>
              </a:solidFill>
              <a:latin typeface="Arial Bold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2639574" y="3430509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536653" y="3625060"/>
            <a:ext cx="189355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Прямые рейсы из Ленска выполняют авиакомпании: </a:t>
            </a:r>
            <a:r>
              <a:rPr lang="en-US" sz="600" dirty="0" err="1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IrAero</a:t>
            </a:r>
            <a:r>
              <a:rPr lang="en-US" sz="6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, </a:t>
            </a:r>
            <a:r>
              <a:rPr lang="ru-RU" sz="600" dirty="0" err="1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Алроса</a:t>
            </a:r>
            <a:r>
              <a:rPr lang="ru-RU" sz="6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 и </a:t>
            </a:r>
            <a:r>
              <a:rPr lang="ru-RU" sz="600" dirty="0" err="1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КрасАвиа</a:t>
            </a:r>
            <a:endParaRPr lang="ru-RU" sz="600" dirty="0" smtClean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r>
              <a:rPr lang="ru-RU" sz="6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г</a:t>
            </a:r>
            <a:r>
              <a:rPr lang="ru-RU" sz="600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. Мирный</a:t>
            </a:r>
          </a:p>
          <a:p>
            <a:r>
              <a:rPr lang="ru-RU" sz="6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г</a:t>
            </a:r>
            <a:r>
              <a:rPr lang="ru-RU" sz="600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. Якутск</a:t>
            </a:r>
          </a:p>
          <a:p>
            <a:r>
              <a:rPr lang="ru-RU" sz="6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г</a:t>
            </a:r>
            <a:r>
              <a:rPr lang="ru-RU" sz="600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. Иркутск</a:t>
            </a:r>
          </a:p>
          <a:p>
            <a:r>
              <a:rPr lang="ru-RU" sz="6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г</a:t>
            </a:r>
            <a:r>
              <a:rPr lang="ru-RU" sz="600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. </a:t>
            </a:r>
            <a:r>
              <a:rPr lang="ru-RU" sz="6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К</a:t>
            </a:r>
            <a:r>
              <a:rPr lang="ru-RU" sz="600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расноярск</a:t>
            </a:r>
          </a:p>
          <a:p>
            <a:endParaRPr lang="ru-RU" sz="600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endParaRPr lang="ru-RU" sz="600" dirty="0" smtClean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endParaRPr lang="ru-RU" sz="600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endParaRPr lang="ru-RU" sz="600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634480" y="3761724"/>
            <a:ext cx="857400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   Ленск – Якутск;</a:t>
            </a:r>
          </a:p>
          <a:p>
            <a:r>
              <a:rPr lang="ru-RU" sz="700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   Ленск - Мирный</a:t>
            </a:r>
          </a:p>
          <a:p>
            <a:endParaRPr lang="ru-RU" sz="700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4" y="773739"/>
            <a:ext cx="4001320" cy="2446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4480" y="3584411"/>
            <a:ext cx="173324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Межпоселенческие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перевозки; 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6BDAE62-B35F-8264-0753-7CA91B0189EC}"/>
              </a:ext>
            </a:extLst>
          </p:cNvPr>
          <p:cNvSpPr/>
          <p:nvPr/>
        </p:nvSpPr>
        <p:spPr>
          <a:xfrm>
            <a:off x="4688352" y="3827626"/>
            <a:ext cx="2043888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  <a:p>
            <a:pPr algn="ctr"/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г. Ленск- г.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Олекминск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г.Ленск</a:t>
            </a: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 Ленск –п.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Пеледуй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п.Витим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–       г. Ленск</a:t>
            </a:r>
          </a:p>
          <a:p>
            <a:pPr algn="ctr"/>
            <a:endParaRPr lang="ru-RU" sz="1000" dirty="0"/>
          </a:p>
          <a:p>
            <a:pPr algn="ctr"/>
            <a:endParaRPr lang="ru-RU" sz="1000" dirty="0" smtClean="0"/>
          </a:p>
          <a:p>
            <a:pPr algn="ctr"/>
            <a:endParaRPr lang="ru-ID" sz="1000" dirty="0"/>
          </a:p>
        </p:txBody>
      </p:sp>
    </p:spTree>
    <p:extLst>
      <p:ext uri="{BB962C8B-B14F-4D97-AF65-F5344CB8AC3E}">
        <p14:creationId xmlns:p14="http://schemas.microsoft.com/office/powerpoint/2010/main" val="2709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79512" y="1044104"/>
            <a:ext cx="5256584" cy="3759894"/>
          </a:xfrm>
          <a:prstGeom prst="roundRect">
            <a:avLst>
              <a:gd name="adj" fmla="val 7459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699670"/>
              </p:ext>
            </p:extLst>
          </p:nvPr>
        </p:nvGraphicFramePr>
        <p:xfrm>
          <a:off x="-108520" y="1584876"/>
          <a:ext cx="468052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79512" y="195486"/>
            <a:ext cx="7920880" cy="7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ah-RU" sz="2200" b="1" dirty="0" smtClean="0">
                <a:latin typeface="Arial Bold"/>
              </a:rPr>
              <a:t>СОЦИАЛЬНО-ЭКОНОМИЧЕСКИЕ ПОКАЗАТЕЛИ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0231" y="676401"/>
            <a:ext cx="6696744" cy="219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100" dirty="0" smtClean="0">
                <a:latin typeface="Arial Bold"/>
              </a:rPr>
              <a:t>МУНИЦИПАЛЬНОГО РАЙОНА «ЛЕНСКИЙ РАЙОН» РЕСПУБЛИКА САХА (ЯКУТИЯ)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Скругленный прямоугольник 5">
            <a:hlinkClick r:id="rId4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20" y="89417"/>
            <a:ext cx="252028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5580112" y="1044105"/>
            <a:ext cx="3456384" cy="729400"/>
          </a:xfrm>
          <a:prstGeom prst="roundRect">
            <a:avLst>
              <a:gd name="adj" fmla="val 2670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ОТГРУЖЕННЫХ ТОВРОВ ПО ВИДАМ ЭКОНОМИЧЕСКОЙ ДЕЯТЕЛЬНОТИ ДЕЯТЕЛЬНОСТИ В 2024 ГОДУ (%)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5726" y="1131590"/>
            <a:ext cx="1458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 Bold"/>
              </a:rPr>
              <a:t>Объем инвестиций в основной капитал </a:t>
            </a:r>
          </a:p>
          <a:p>
            <a:pPr algn="ctr"/>
            <a:r>
              <a:rPr lang="ru-RU" sz="1000" dirty="0" smtClean="0">
                <a:solidFill>
                  <a:srgbClr val="4756A0"/>
                </a:solidFill>
                <a:latin typeface="Arial Bold"/>
              </a:rPr>
              <a:t>млн руб.</a:t>
            </a:r>
            <a:endParaRPr lang="ru-RU" sz="1000" dirty="0">
              <a:solidFill>
                <a:srgbClr val="4756A0"/>
              </a:solidFill>
              <a:latin typeface="Arial Bold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3635896" y="1685586"/>
            <a:ext cx="786474" cy="310099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2675686" y="1685589"/>
            <a:ext cx="816194" cy="31009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317 359,9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697222" y="1687444"/>
            <a:ext cx="906456" cy="30824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324 974,4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61910" y="2416498"/>
            <a:ext cx="1746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 Bold"/>
              </a:rPr>
              <a:t>Объем отгруженных товаров</a:t>
            </a:r>
          </a:p>
          <a:p>
            <a:pPr algn="ctr"/>
            <a:r>
              <a:rPr lang="ru-RU" sz="1000" dirty="0" smtClean="0">
                <a:solidFill>
                  <a:srgbClr val="4756A0"/>
                </a:solidFill>
                <a:latin typeface="Arial Bold"/>
              </a:rPr>
              <a:t>млн руб.</a:t>
            </a:r>
            <a:endParaRPr lang="ru-RU" sz="1000" dirty="0">
              <a:solidFill>
                <a:srgbClr val="4756A0"/>
              </a:solidFill>
              <a:latin typeface="Arial Bold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46101" y="3950719"/>
            <a:ext cx="161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 Bold"/>
              </a:rPr>
              <a:t>Среднемесячная заработная плата</a:t>
            </a:r>
          </a:p>
          <a:p>
            <a:pPr algn="ctr"/>
            <a:r>
              <a:rPr lang="ru-RU" sz="900" dirty="0" smtClean="0">
                <a:solidFill>
                  <a:srgbClr val="4756A0"/>
                </a:solidFill>
                <a:latin typeface="Arial Bold"/>
              </a:rPr>
              <a:t>руб.</a:t>
            </a:r>
            <a:endParaRPr lang="ru-RU" sz="900" dirty="0">
              <a:solidFill>
                <a:srgbClr val="4756A0"/>
              </a:solidFill>
              <a:latin typeface="Arial Bold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8699" y="3628607"/>
            <a:ext cx="17589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 Bold"/>
              </a:rPr>
              <a:t>Оборот розничной торговли</a:t>
            </a:r>
          </a:p>
          <a:p>
            <a:pPr algn="ctr"/>
            <a:r>
              <a:rPr lang="ru-RU" sz="900" dirty="0" smtClean="0">
                <a:solidFill>
                  <a:srgbClr val="4756A0"/>
                </a:solidFill>
                <a:latin typeface="Arial Bold"/>
              </a:rPr>
              <a:t>млн руб.</a:t>
            </a:r>
            <a:endParaRPr lang="ru-RU" sz="900" dirty="0">
              <a:solidFill>
                <a:srgbClr val="4756A0"/>
              </a:solidFill>
              <a:latin typeface="Arial Bold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1500" y="2231082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 Bold"/>
              </a:rPr>
              <a:t>Средний размер пенсии</a:t>
            </a:r>
          </a:p>
          <a:p>
            <a:pPr algn="ctr"/>
            <a:r>
              <a:rPr lang="ru-RU" sz="900" dirty="0" smtClean="0">
                <a:solidFill>
                  <a:srgbClr val="4756A0"/>
                </a:solidFill>
                <a:latin typeface="Arial Bold"/>
              </a:rPr>
              <a:t>руб.</a:t>
            </a:r>
            <a:endParaRPr lang="ru-RU" sz="900" dirty="0">
              <a:solidFill>
                <a:srgbClr val="4756A0"/>
              </a:solidFill>
              <a:latin typeface="Arial Bold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259631" y="2567304"/>
            <a:ext cx="642068" cy="268507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30 911,8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91175" y="2567304"/>
            <a:ext cx="568456" cy="26850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27180,8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01501" y="2536458"/>
            <a:ext cx="517666" cy="29935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25233,9</a:t>
            </a: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729401" y="4340793"/>
            <a:ext cx="599595" cy="27977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12 384,1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088939" y="4340796"/>
            <a:ext cx="577178" cy="300821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11 956,3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39887" y="4345671"/>
            <a:ext cx="546212" cy="2749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10 138,6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740272" y="4463423"/>
            <a:ext cx="695824" cy="303841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151 098,3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3983983" y="4474464"/>
            <a:ext cx="693572" cy="30383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130 140,5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3201682" y="4458550"/>
            <a:ext cx="743304" cy="345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120 327,3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993261" y="2951540"/>
            <a:ext cx="615247" cy="286991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705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307141" y="2933336"/>
            <a:ext cx="614112" cy="30519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712 472,7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3589498" y="2956418"/>
            <a:ext cx="617239" cy="28211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675 159,66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87468" y="4885750"/>
            <a:ext cx="281519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976871"/>
              </p:ext>
            </p:extLst>
          </p:nvPr>
        </p:nvGraphicFramePr>
        <p:xfrm>
          <a:off x="5680516" y="2287249"/>
          <a:ext cx="3409985" cy="2480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2404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90266"/>
            <a:ext cx="5328592" cy="507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ah-RU" sz="2200" b="1" dirty="0" smtClean="0">
                <a:latin typeface="Arial Bold"/>
              </a:rPr>
              <a:t>ЗАНЯТОСТЬ И ДОХОДЫ НАСЕЛЕНИЯ</a:t>
            </a:r>
            <a:endParaRPr lang="ru-RU" dirty="0"/>
          </a:p>
        </p:txBody>
      </p:sp>
      <p:sp>
        <p:nvSpPr>
          <p:cNvPr id="5" name="Скругленный прямоугольник 4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20" y="89417"/>
            <a:ext cx="187220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анятость и доходы населения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564333" y="949820"/>
            <a:ext cx="4320480" cy="1671661"/>
          </a:xfrm>
          <a:prstGeom prst="roundRect">
            <a:avLst>
              <a:gd name="adj" fmla="val 1182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564333" y="949820"/>
            <a:ext cx="4320480" cy="3647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564333" y="1132170"/>
            <a:ext cx="4320480" cy="182350"/>
          </a:xfrm>
          <a:prstGeom prst="roundRect">
            <a:avLst>
              <a:gd name="adj" fmla="val 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883790"/>
              </p:ext>
            </p:extLst>
          </p:nvPr>
        </p:nvGraphicFramePr>
        <p:xfrm>
          <a:off x="4544259" y="949124"/>
          <a:ext cx="4341662" cy="1666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652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634678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009220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370866">
                <a:tc>
                  <a:txBody>
                    <a:bodyPr/>
                    <a:lstStyle/>
                    <a:p>
                      <a:pPr algn="ctr"/>
                      <a:r>
                        <a:rPr lang="x-none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x-none" sz="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x-none" sz="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Среднемесячная номинальная начисленная заработная плата</a:t>
                      </a:r>
                      <a:endParaRPr lang="x-none" sz="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130 140,5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151 098,3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108,1*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115,3*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8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</a:t>
                      </a:r>
                      <a:r>
                        <a:rPr lang="x-none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</a:t>
                      </a:r>
                      <a:r>
                        <a:rPr lang="x-none" sz="8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Республике</a:t>
                      </a:r>
                      <a:r>
                        <a:rPr lang="ru-RU" sz="8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Саха (Якутия)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108 799,6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129 373,9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113,1*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118,9*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6868590" y="2893341"/>
            <a:ext cx="2016224" cy="1944215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6940597" y="3613420"/>
            <a:ext cx="104957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4564333" y="2893341"/>
            <a:ext cx="2160240" cy="1944216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4636341" y="267731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4722449" y="3109364"/>
            <a:ext cx="8775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4708349" y="3614581"/>
            <a:ext cx="1617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ровень безработицы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20557" y="2965348"/>
            <a:ext cx="360000" cy="360000"/>
          </a:xfrm>
          <a:prstGeom prst="rect">
            <a:avLst/>
          </a:prstGeom>
        </p:spPr>
      </p:pic>
      <p:pic>
        <p:nvPicPr>
          <p:cNvPr id="22" name="Рисунок 21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380757" y="2965348"/>
            <a:ext cx="360000" cy="3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012605" y="3109364"/>
            <a:ext cx="810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7539943" y="3253380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6989157" y="4837556"/>
            <a:ext cx="200202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07504" y="998620"/>
            <a:ext cx="4384779" cy="3863376"/>
          </a:xfrm>
          <a:prstGeom prst="roundRect">
            <a:avLst>
              <a:gd name="adj" fmla="val 1422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59002" y="1000217"/>
            <a:ext cx="3666620" cy="430155"/>
          </a:xfrm>
          <a:prstGeom prst="roundRect">
            <a:avLst>
              <a:gd name="adj" fmla="val 1422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 ПО ОТРАСЛЯМ В 2024 ГОДУ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7012605" y="4198775"/>
            <a:ext cx="360040" cy="166081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3 268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7026181" y="4405508"/>
            <a:ext cx="1619703" cy="313382"/>
          </a:xfrm>
          <a:prstGeom prst="roundRect">
            <a:avLst>
              <a:gd name="adj" fmla="val 1422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Республике Саха (Якутия) на декабрь.2024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491480589"/>
              </p:ext>
            </p:extLst>
          </p:nvPr>
        </p:nvGraphicFramePr>
        <p:xfrm>
          <a:off x="99847" y="1260979"/>
          <a:ext cx="4382414" cy="369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461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sp>
        <p:nvSpPr>
          <p:cNvPr id="38" name="Объект 2"/>
          <p:cNvSpPr>
            <a:spLocks noGrp="1"/>
          </p:cNvSpPr>
          <p:nvPr>
            <p:ph idx="1"/>
          </p:nvPr>
        </p:nvSpPr>
        <p:spPr>
          <a:xfrm>
            <a:off x="179512" y="639519"/>
            <a:ext cx="6984776" cy="36348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100" dirty="0">
                <a:latin typeface="Arial Bold"/>
              </a:rPr>
              <a:t>МУНИЦИПАЛЬНОГО </a:t>
            </a:r>
            <a:r>
              <a:rPr lang="ru-RU" sz="1100" dirty="0" smtClean="0">
                <a:latin typeface="Arial Bold"/>
              </a:rPr>
              <a:t>РАЙОНА «ЛЕНСКИЙ </a:t>
            </a:r>
            <a:r>
              <a:rPr lang="ru-RU" sz="1100" dirty="0">
                <a:latin typeface="Arial Bold"/>
              </a:rPr>
              <a:t>РАЙОН» РЕСПУБЛИКА САХА (ЯКУТИЯ</a:t>
            </a:r>
            <a:r>
              <a:rPr lang="ru-RU" sz="1100" dirty="0" smtClean="0">
                <a:latin typeface="Arial Bold"/>
              </a:rPr>
              <a:t>)</a:t>
            </a:r>
            <a:endParaRPr lang="ru-RU" sz="1100" dirty="0"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4526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71194"/>
            <a:ext cx="5328592" cy="507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20" y="89417"/>
            <a:ext cx="108012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есурсная база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67544" y="987575"/>
            <a:ext cx="4104456" cy="553908"/>
          </a:xfrm>
          <a:prstGeom prst="roundRect">
            <a:avLst>
              <a:gd name="adj" fmla="val 2932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67544" y="1635646"/>
            <a:ext cx="4104456" cy="1080120"/>
          </a:xfrm>
          <a:prstGeom prst="roundRect">
            <a:avLst>
              <a:gd name="adj" fmla="val 29324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716016" y="987576"/>
            <a:ext cx="4104456" cy="553908"/>
          </a:xfrm>
          <a:prstGeom prst="roundRect">
            <a:avLst>
              <a:gd name="adj" fmla="val 2932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716016" y="1635647"/>
            <a:ext cx="4104456" cy="1080120"/>
          </a:xfrm>
          <a:prstGeom prst="roundRect">
            <a:avLst>
              <a:gd name="adj" fmla="val 29324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67544" y="2953947"/>
            <a:ext cx="4104456" cy="553908"/>
          </a:xfrm>
          <a:prstGeom prst="roundRect">
            <a:avLst>
              <a:gd name="adj" fmla="val 2932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67544" y="3579862"/>
            <a:ext cx="4104456" cy="1080120"/>
          </a:xfrm>
          <a:prstGeom prst="roundRect">
            <a:avLst>
              <a:gd name="adj" fmla="val 29324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716016" y="2953948"/>
            <a:ext cx="4104456" cy="553908"/>
          </a:xfrm>
          <a:prstGeom prst="roundRect">
            <a:avLst>
              <a:gd name="adj" fmla="val 2932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716016" y="3579863"/>
            <a:ext cx="4104456" cy="1080120"/>
          </a:xfrm>
          <a:prstGeom prst="roundRect">
            <a:avLst>
              <a:gd name="adj" fmla="val 29324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580" y="3786077"/>
            <a:ext cx="15121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 Bold"/>
              </a:rPr>
              <a:t>Площадь лесного фонда:</a:t>
            </a:r>
          </a:p>
          <a:p>
            <a:r>
              <a:rPr lang="ru-RU" sz="700" dirty="0" smtClean="0">
                <a:solidFill>
                  <a:srgbClr val="4756A0"/>
                </a:solidFill>
                <a:latin typeface="Arial Bold"/>
              </a:rPr>
              <a:t>7463,5 тыс. га</a:t>
            </a:r>
          </a:p>
          <a:p>
            <a:endParaRPr lang="ru-RU" sz="700" dirty="0" smtClean="0">
              <a:solidFill>
                <a:srgbClr val="4756A0"/>
              </a:solidFill>
              <a:latin typeface="Arial Bold"/>
            </a:endParaRPr>
          </a:p>
          <a:p>
            <a:endParaRPr lang="ru-RU" sz="700" dirty="0" smtClean="0">
              <a:solidFill>
                <a:srgbClr val="4756A0"/>
              </a:solidFill>
              <a:latin typeface="Arial Bold"/>
            </a:endParaRPr>
          </a:p>
          <a:p>
            <a:r>
              <a:rPr lang="ru-RU" sz="700" b="1" dirty="0" smtClean="0">
                <a:solidFill>
                  <a:srgbClr val="4756A0"/>
                </a:solidFill>
                <a:latin typeface="Arial Bold"/>
              </a:rPr>
              <a:t>85% покрыто лесами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71800" y="3696729"/>
            <a:ext cx="18897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 Bold"/>
              </a:rPr>
              <a:t>Главная </a:t>
            </a:r>
            <a:r>
              <a:rPr lang="ru-RU" sz="700" b="1" dirty="0">
                <a:solidFill>
                  <a:srgbClr val="4756A0"/>
                </a:solidFill>
                <a:latin typeface="Arial Bold"/>
              </a:rPr>
              <a:t>лесная </a:t>
            </a:r>
            <a:r>
              <a:rPr lang="ru-RU" sz="700" b="1" dirty="0" smtClean="0">
                <a:solidFill>
                  <a:srgbClr val="4756A0"/>
                </a:solidFill>
                <a:latin typeface="Arial Bold"/>
              </a:rPr>
              <a:t>порода:</a:t>
            </a:r>
          </a:p>
          <a:p>
            <a:pPr>
              <a:buFontTx/>
              <a:buChar char="-"/>
            </a:pPr>
            <a:r>
              <a:rPr lang="ru-RU" sz="700" dirty="0" smtClean="0">
                <a:solidFill>
                  <a:srgbClr val="4756A0"/>
                </a:solidFill>
                <a:latin typeface="Arial Bold"/>
              </a:rPr>
              <a:t> </a:t>
            </a:r>
            <a:r>
              <a:rPr lang="ru-RU" sz="700" dirty="0" err="1" smtClean="0">
                <a:solidFill>
                  <a:srgbClr val="4756A0"/>
                </a:solidFill>
                <a:latin typeface="Arial Bold"/>
              </a:rPr>
              <a:t>даурская</a:t>
            </a:r>
            <a:r>
              <a:rPr lang="ru-RU" sz="700" dirty="0" smtClean="0">
                <a:solidFill>
                  <a:srgbClr val="4756A0"/>
                </a:solidFill>
                <a:latin typeface="Arial Bold"/>
              </a:rPr>
              <a:t> </a:t>
            </a:r>
            <a:r>
              <a:rPr lang="ru-RU" sz="700" dirty="0">
                <a:solidFill>
                  <a:srgbClr val="4756A0"/>
                </a:solidFill>
                <a:latin typeface="Arial Bold"/>
              </a:rPr>
              <a:t>лиственница, значительное место занимают сосна, </a:t>
            </a:r>
            <a:r>
              <a:rPr lang="ru-RU" sz="700" dirty="0" smtClean="0">
                <a:solidFill>
                  <a:srgbClr val="4756A0"/>
                </a:solidFill>
                <a:latin typeface="Arial Bold"/>
              </a:rPr>
              <a:t>ель.</a:t>
            </a:r>
          </a:p>
          <a:p>
            <a:r>
              <a:rPr lang="ru-RU" sz="700" i="1" dirty="0" smtClean="0">
                <a:solidFill>
                  <a:srgbClr val="4756A0"/>
                </a:solidFill>
                <a:latin typeface="Arial Bold"/>
              </a:rPr>
              <a:t>кедр</a:t>
            </a:r>
            <a:r>
              <a:rPr lang="ru-RU" sz="700" i="1" dirty="0">
                <a:solidFill>
                  <a:srgbClr val="4756A0"/>
                </a:solidFill>
                <a:latin typeface="Arial Bold"/>
              </a:rPr>
              <a:t>, встречается </a:t>
            </a:r>
            <a:r>
              <a:rPr lang="ru-RU" sz="700" i="1" dirty="0" smtClean="0">
                <a:solidFill>
                  <a:srgbClr val="4756A0"/>
                </a:solidFill>
                <a:latin typeface="Arial Bold"/>
              </a:rPr>
              <a:t>пихта</a:t>
            </a:r>
          </a:p>
          <a:p>
            <a:endParaRPr lang="ru-RU" sz="700" i="1" dirty="0">
              <a:solidFill>
                <a:srgbClr val="4756A0"/>
              </a:solidFill>
              <a:latin typeface="Arial Bold"/>
            </a:endParaRPr>
          </a:p>
          <a:p>
            <a:r>
              <a:rPr lang="ru-RU" sz="700" i="1" dirty="0" smtClean="0">
                <a:solidFill>
                  <a:srgbClr val="4756A0"/>
                </a:solidFill>
                <a:latin typeface="Arial Bold"/>
              </a:rPr>
              <a:t>*Деревья </a:t>
            </a:r>
            <a:r>
              <a:rPr lang="ru-RU" sz="700" i="1" dirty="0">
                <a:solidFill>
                  <a:srgbClr val="4756A0"/>
                </a:solidFill>
                <a:latin typeface="Arial Bold"/>
              </a:rPr>
              <a:t>отличаются ростом, достигая 25-30 м, и широкой раскидистой кроной</a:t>
            </a:r>
          </a:p>
        </p:txBody>
      </p:sp>
      <p:pic>
        <p:nvPicPr>
          <p:cNvPr id="22" name="Рисунок 21" descr="Сельское хозяйство со сплошной заливкой">
            <a:extLst>
              <a:ext uri="{FF2B5EF4-FFF2-40B4-BE49-F238E27FC236}">
                <a16:creationId xmlns:a16="http://schemas.microsoft.com/office/drawing/2014/main" id="{F1A60410-964D-7B68-6213-FA19725E0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00"/>
              </a:ext>
            </a:extLst>
          </a:blip>
          <a:stretch>
            <a:fillRect/>
          </a:stretch>
        </p:blipFill>
        <p:spPr>
          <a:xfrm>
            <a:off x="2393383" y="3698259"/>
            <a:ext cx="360000" cy="360000"/>
          </a:xfrm>
          <a:prstGeom prst="rect">
            <a:avLst/>
          </a:prstGeom>
        </p:spPr>
      </p:pic>
      <p:pic>
        <p:nvPicPr>
          <p:cNvPr id="23" name="Рисунок 22" descr="Лиственное дерево со сплошной заливкой">
            <a:extLst>
              <a:ext uri="{FF2B5EF4-FFF2-40B4-BE49-F238E27FC236}">
                <a16:creationId xmlns:a16="http://schemas.microsoft.com/office/drawing/2014/main" id="{6BFDED63-0F62-455A-6E92-6FF2D4A3321E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02"/>
              </a:ext>
            </a:extLst>
          </a:blip>
          <a:stretch>
            <a:fillRect/>
          </a:stretch>
        </p:blipFill>
        <p:spPr>
          <a:xfrm>
            <a:off x="611600" y="4101548"/>
            <a:ext cx="360000" cy="360000"/>
          </a:xfrm>
          <a:prstGeom prst="rect">
            <a:avLst/>
          </a:prstGeom>
        </p:spPr>
      </p:pic>
      <p:pic>
        <p:nvPicPr>
          <p:cNvPr id="25" name="Рисунок 24" descr="Пейзаж холма со сплошной заливкой">
            <a:extLst>
              <a:ext uri="{FF2B5EF4-FFF2-40B4-BE49-F238E27FC236}">
                <a16:creationId xmlns:a16="http://schemas.microsoft.com/office/drawing/2014/main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36"/>
              </a:ext>
            </a:extLst>
          </a:blip>
          <a:stretch>
            <a:fillRect/>
          </a:stretch>
        </p:blipFill>
        <p:spPr>
          <a:xfrm>
            <a:off x="611600" y="3698259"/>
            <a:ext cx="360000" cy="360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73289" y="1707654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 Bold"/>
              </a:rPr>
              <a:t>резко-континентальный климат</a:t>
            </a:r>
          </a:p>
          <a:p>
            <a:endParaRPr lang="ru-RU" sz="800" dirty="0" smtClean="0">
              <a:solidFill>
                <a:srgbClr val="4756A0"/>
              </a:solidFill>
              <a:latin typeface="Arial Bold"/>
            </a:endParaRPr>
          </a:p>
          <a:p>
            <a:r>
              <a:rPr lang="ru-RU" sz="800" dirty="0" smtClean="0">
                <a:solidFill>
                  <a:srgbClr val="4756A0"/>
                </a:solidFill>
                <a:latin typeface="Arial Bold"/>
              </a:rPr>
              <a:t>                  средняя </a:t>
            </a:r>
            <a:r>
              <a:rPr lang="ru-RU" sz="800" dirty="0">
                <a:solidFill>
                  <a:srgbClr val="4756A0"/>
                </a:solidFill>
                <a:latin typeface="Arial Bold"/>
              </a:rPr>
              <a:t>температура </a:t>
            </a:r>
            <a:endParaRPr lang="ru-RU" sz="800" dirty="0" smtClean="0">
              <a:solidFill>
                <a:srgbClr val="4756A0"/>
              </a:solidFill>
              <a:latin typeface="Arial Bold"/>
            </a:endParaRPr>
          </a:p>
          <a:p>
            <a:r>
              <a:rPr lang="ru-RU" sz="800" b="1" dirty="0" smtClean="0">
                <a:solidFill>
                  <a:srgbClr val="4756A0"/>
                </a:solidFill>
                <a:latin typeface="Arial Bold"/>
              </a:rPr>
              <a:t>                  января −32</a:t>
            </a:r>
            <a:r>
              <a:rPr lang="ru-RU" sz="800" b="1" dirty="0">
                <a:solidFill>
                  <a:srgbClr val="4756A0"/>
                </a:solidFill>
                <a:latin typeface="Arial Bold"/>
              </a:rPr>
              <a:t> </a:t>
            </a:r>
            <a:r>
              <a:rPr lang="ru-RU" sz="800" b="1" dirty="0" smtClean="0">
                <a:solidFill>
                  <a:srgbClr val="4756A0"/>
                </a:solidFill>
                <a:latin typeface="Arial Bold"/>
              </a:rPr>
              <a:t>°C, </a:t>
            </a:r>
            <a:r>
              <a:rPr lang="ru-RU" sz="800" b="1" dirty="0">
                <a:solidFill>
                  <a:srgbClr val="4756A0"/>
                </a:solidFill>
                <a:latin typeface="Arial Bold"/>
              </a:rPr>
              <a:t>июля +</a:t>
            </a:r>
            <a:r>
              <a:rPr lang="ru-RU" sz="800" b="1" dirty="0" smtClean="0">
                <a:solidFill>
                  <a:srgbClr val="4756A0"/>
                </a:solidFill>
                <a:latin typeface="Arial Bold"/>
              </a:rPr>
              <a:t>17 °C </a:t>
            </a:r>
          </a:p>
          <a:p>
            <a:endParaRPr lang="ru-RU" sz="800" dirty="0">
              <a:solidFill>
                <a:srgbClr val="4756A0"/>
              </a:solidFill>
              <a:latin typeface="Arial Bold"/>
            </a:endParaRPr>
          </a:p>
          <a:p>
            <a:r>
              <a:rPr lang="ru-RU" sz="800" dirty="0" smtClean="0">
                <a:solidFill>
                  <a:srgbClr val="4756A0"/>
                </a:solidFill>
                <a:latin typeface="Arial Bold"/>
              </a:rPr>
              <a:t>                  осадков </a:t>
            </a:r>
            <a:r>
              <a:rPr lang="ru-RU" sz="800" dirty="0">
                <a:solidFill>
                  <a:srgbClr val="4756A0"/>
                </a:solidFill>
                <a:latin typeface="Arial Bold"/>
              </a:rPr>
              <a:t>выпадает в год </a:t>
            </a:r>
            <a:endParaRPr lang="ru-RU" sz="800" dirty="0" smtClean="0">
              <a:solidFill>
                <a:srgbClr val="4756A0"/>
              </a:solidFill>
              <a:latin typeface="Arial Bold"/>
            </a:endParaRPr>
          </a:p>
          <a:p>
            <a:r>
              <a:rPr lang="ru-RU" sz="800" b="1" dirty="0" smtClean="0">
                <a:solidFill>
                  <a:srgbClr val="4756A0"/>
                </a:solidFill>
                <a:latin typeface="Arial Bold"/>
              </a:rPr>
              <a:t>                  от 300</a:t>
            </a:r>
            <a:r>
              <a:rPr lang="ru-RU" sz="800" b="1" dirty="0">
                <a:solidFill>
                  <a:srgbClr val="4756A0"/>
                </a:solidFill>
                <a:latin typeface="Arial Bold"/>
              </a:rPr>
              <a:t> мм до </a:t>
            </a:r>
            <a:r>
              <a:rPr lang="ru-RU" sz="800" b="1" dirty="0" smtClean="0">
                <a:solidFill>
                  <a:srgbClr val="4756A0"/>
                </a:solidFill>
                <a:latin typeface="Arial Bold"/>
              </a:rPr>
              <a:t>400</a:t>
            </a:r>
            <a:r>
              <a:rPr lang="ru-RU" sz="800" b="1" dirty="0">
                <a:solidFill>
                  <a:srgbClr val="4756A0"/>
                </a:solidFill>
                <a:latin typeface="Arial Bold"/>
              </a:rPr>
              <a:t> мм.</a:t>
            </a:r>
          </a:p>
        </p:txBody>
      </p:sp>
      <p:pic>
        <p:nvPicPr>
          <p:cNvPr id="27" name="Рисунок 26" descr="Дождь со сплошной заливкой">
            <a:extLst>
              <a:ext uri="{FF2B5EF4-FFF2-40B4-BE49-F238E27FC236}">
                <a16:creationId xmlns:a16="http://schemas.microsoft.com/office/drawing/2014/main" id="{06AC25DF-7377-EF08-5149-C767746987A2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08"/>
              </a:ext>
            </a:extLst>
          </a:blip>
          <a:stretch>
            <a:fillRect/>
          </a:stretch>
        </p:blipFill>
        <p:spPr>
          <a:xfrm>
            <a:off x="611600" y="2301761"/>
            <a:ext cx="360000" cy="360000"/>
          </a:xfrm>
          <a:prstGeom prst="rect">
            <a:avLst/>
          </a:prstGeom>
        </p:spPr>
      </p:pic>
      <p:pic>
        <p:nvPicPr>
          <p:cNvPr id="28" name="Рисунок 27" descr="Термометр со сплошной заливкой">
            <a:extLst>
              <a:ext uri="{FF2B5EF4-FFF2-40B4-BE49-F238E27FC236}">
                <a16:creationId xmlns:a16="http://schemas.microsoft.com/office/drawing/2014/main" id="{3FB80D29-88ED-CF46-944C-3B3DC5A28B65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06"/>
              </a:ext>
            </a:extLst>
          </a:blip>
          <a:stretch>
            <a:fillRect/>
          </a:stretch>
        </p:blipFill>
        <p:spPr>
          <a:xfrm>
            <a:off x="611600" y="1941761"/>
            <a:ext cx="360000" cy="3600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5292000" y="1804055"/>
            <a:ext cx="367240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 Bold"/>
              </a:rPr>
              <a:t>- Талаканское </a:t>
            </a:r>
            <a:r>
              <a:rPr lang="ru-RU" sz="900" dirty="0">
                <a:solidFill>
                  <a:srgbClr val="4756A0"/>
                </a:solidFill>
                <a:latin typeface="Arial Bold"/>
              </a:rPr>
              <a:t>нефтегазоконденсатное месторождение</a:t>
            </a:r>
            <a:endParaRPr lang="ru-RU" sz="900" dirty="0" smtClean="0">
              <a:solidFill>
                <a:srgbClr val="4756A0"/>
              </a:solidFill>
              <a:latin typeface="Arial Bold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 Bold"/>
              </a:rPr>
              <a:t>- Отраднинское </a:t>
            </a:r>
            <a:r>
              <a:rPr lang="ru-RU" sz="900" dirty="0">
                <a:solidFill>
                  <a:srgbClr val="4756A0"/>
                </a:solidFill>
                <a:latin typeface="Arial Bold"/>
              </a:rPr>
              <a:t>газоконденсатное месторождение</a:t>
            </a:r>
            <a:endParaRPr lang="ru-RU" sz="900" dirty="0" smtClean="0">
              <a:solidFill>
                <a:srgbClr val="4756A0"/>
              </a:solidFill>
              <a:latin typeface="Arial Bold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 Bold"/>
              </a:rPr>
              <a:t>- Чаяндинское </a:t>
            </a:r>
            <a:r>
              <a:rPr lang="ru-RU" sz="900" dirty="0">
                <a:solidFill>
                  <a:srgbClr val="4756A0"/>
                </a:solidFill>
                <a:latin typeface="Arial Bold"/>
              </a:rPr>
              <a:t>газовое месторождение</a:t>
            </a:r>
            <a:endParaRPr lang="ru-RU" sz="900" dirty="0" smtClean="0">
              <a:solidFill>
                <a:srgbClr val="4756A0"/>
              </a:solidFill>
              <a:latin typeface="Arial Bold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 Bold"/>
              </a:rPr>
              <a:t>- Алинское </a:t>
            </a:r>
            <a:r>
              <a:rPr lang="ru-RU" sz="900" dirty="0">
                <a:solidFill>
                  <a:srgbClr val="4756A0"/>
                </a:solidFill>
                <a:latin typeface="Arial Bold"/>
              </a:rPr>
              <a:t>нефтегазоконденсатное месторождение</a:t>
            </a:r>
            <a:endParaRPr lang="ru-RU" sz="900" dirty="0" smtClean="0">
              <a:solidFill>
                <a:srgbClr val="4756A0"/>
              </a:solidFill>
              <a:latin typeface="Arial Bold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 Bold"/>
              </a:rPr>
              <a:t>- Верхнепеледуйское нефтегазоконденсатное </a:t>
            </a:r>
            <a:r>
              <a:rPr lang="ru-RU" sz="900" dirty="0">
                <a:solidFill>
                  <a:srgbClr val="4756A0"/>
                </a:solidFill>
                <a:latin typeface="Arial Bold"/>
              </a:rPr>
              <a:t>месторождение</a:t>
            </a:r>
            <a:endParaRPr lang="ru-RU" sz="900" dirty="0" smtClean="0">
              <a:solidFill>
                <a:srgbClr val="4756A0"/>
              </a:solidFill>
              <a:latin typeface="Arial Bold"/>
            </a:endParaRPr>
          </a:p>
        </p:txBody>
      </p:sp>
      <p:pic>
        <p:nvPicPr>
          <p:cNvPr id="31" name="Рисунок 30" descr="Сырье со сплошной заливкой">
            <a:extLst>
              <a:ext uri="{FF2B5EF4-FFF2-40B4-BE49-F238E27FC236}">
                <a16:creationId xmlns:a16="http://schemas.microsoft.com/office/drawing/2014/main" id="{156B5DDE-15E7-BE62-82CF-37F78AB253E3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82"/>
              </a:ext>
            </a:extLst>
          </a:blip>
          <a:stretch>
            <a:fillRect/>
          </a:stretch>
        </p:blipFill>
        <p:spPr>
          <a:xfrm>
            <a:off x="4932000" y="2242595"/>
            <a:ext cx="360000" cy="360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321615" y="3849552"/>
            <a:ext cx="34804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rgbClr val="4756A0"/>
                </a:solidFill>
                <a:latin typeface="Arial Bold"/>
              </a:rPr>
              <a:t>Общая площадь: </a:t>
            </a:r>
            <a:r>
              <a:rPr lang="ru-RU" sz="1000" b="1" dirty="0" smtClean="0">
                <a:solidFill>
                  <a:srgbClr val="4756A0"/>
                </a:solidFill>
                <a:latin typeface="Arial Bold"/>
              </a:rPr>
              <a:t>76999,16 </a:t>
            </a:r>
            <a:r>
              <a:rPr lang="ru-RU" sz="1000" b="1" dirty="0">
                <a:solidFill>
                  <a:srgbClr val="4756A0"/>
                </a:solidFill>
                <a:latin typeface="Arial Bold"/>
                <a:ea typeface="Times New Roman" panose="02020603050405020304" pitchFamily="18" charset="0"/>
                <a:cs typeface="Arial" pitchFamily="34" charset="0"/>
              </a:rPr>
              <a:t>км</a:t>
            </a:r>
            <a:r>
              <a:rPr lang="ru-RU" sz="1000" b="1" baseline="30000" dirty="0">
                <a:solidFill>
                  <a:srgbClr val="4756A0"/>
                </a:solidFill>
                <a:latin typeface="Arial Bold"/>
                <a:ea typeface="Times New Roman" panose="02020603050405020304" pitchFamily="18" charset="0"/>
                <a:cs typeface="Arial" pitchFamily="34" charset="0"/>
              </a:rPr>
              <a:t>2</a:t>
            </a:r>
            <a:endParaRPr lang="ru-RU" sz="1000" b="1" dirty="0">
              <a:solidFill>
                <a:srgbClr val="4756A0"/>
              </a:solidFill>
              <a:latin typeface="Arial Bold"/>
              <a:cs typeface="Arial" pitchFamily="34" charset="0"/>
            </a:endParaRPr>
          </a:p>
          <a:p>
            <a:endParaRPr lang="ru-RU" sz="1000" dirty="0" smtClean="0">
              <a:solidFill>
                <a:srgbClr val="4756A0"/>
              </a:solidFill>
              <a:latin typeface="Arial Bold"/>
            </a:endParaRPr>
          </a:p>
          <a:p>
            <a:endParaRPr lang="ru-RU" sz="1000" dirty="0">
              <a:solidFill>
                <a:srgbClr val="4756A0"/>
              </a:solidFill>
              <a:latin typeface="Arial Bold"/>
            </a:endParaRPr>
          </a:p>
          <a:p>
            <a:r>
              <a:rPr lang="ru-RU" sz="1000" dirty="0" smtClean="0">
                <a:solidFill>
                  <a:srgbClr val="4756A0"/>
                </a:solidFill>
                <a:latin typeface="Arial Bold"/>
              </a:rPr>
              <a:t>Земли сельскохозяйственного назначения: </a:t>
            </a:r>
            <a:r>
              <a:rPr lang="ru-RU" sz="1000" b="1" dirty="0" smtClean="0">
                <a:solidFill>
                  <a:srgbClr val="4756A0"/>
                </a:solidFill>
                <a:latin typeface="Arial Bold"/>
              </a:rPr>
              <a:t>15,9 тыс. га</a:t>
            </a:r>
          </a:p>
        </p:txBody>
      </p:sp>
      <p:pic>
        <p:nvPicPr>
          <p:cNvPr id="33" name="Рисунок 32" descr="Посевы со сплошной заливкой">
            <a:extLst>
              <a:ext uri="{FF2B5EF4-FFF2-40B4-BE49-F238E27FC236}">
                <a16:creationId xmlns:a16="http://schemas.microsoft.com/office/drawing/2014/main" id="{E526B50D-B468-6E65-1E05-09F88416ED32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94"/>
              </a:ext>
            </a:extLst>
          </a:blip>
          <a:stretch>
            <a:fillRect/>
          </a:stretch>
        </p:blipFill>
        <p:spPr>
          <a:xfrm>
            <a:off x="4933369" y="4208483"/>
            <a:ext cx="360000" cy="360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pic>
        <p:nvPicPr>
          <p:cNvPr id="35" name="Рисунок 34" descr="Производство со сплошной заливкой">
            <a:extLst>
              <a:ext uri="{FF2B5EF4-FFF2-40B4-BE49-F238E27FC236}">
                <a16:creationId xmlns:a16="http://schemas.microsoft.com/office/drawing/2014/main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2000" y="1833717"/>
            <a:ext cx="360000" cy="360000"/>
          </a:xfrm>
          <a:prstGeom prst="rect">
            <a:avLst/>
          </a:prstGeom>
        </p:spPr>
      </p:pic>
      <p:pic>
        <p:nvPicPr>
          <p:cNvPr id="36" name="Рисунок 35" descr="Пейзаж холма со сплошной заливкой">
            <a:extLst>
              <a:ext uri="{FF2B5EF4-FFF2-40B4-BE49-F238E27FC236}">
                <a16:creationId xmlns:a16="http://schemas.microsoft.com/office/drawing/2014/main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96DAC541-7B7A-43D3-8B79-37D633B846F1}">
                <asvg:svgBlip xmlns=""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936302" y="3741548"/>
            <a:ext cx="360000" cy="360000"/>
          </a:xfrm>
          <a:prstGeom prst="rect">
            <a:avLst/>
          </a:prstGeom>
        </p:spPr>
      </p:pic>
      <p:pic>
        <p:nvPicPr>
          <p:cNvPr id="37" name="Рисунок 36" descr="Лиственное дерево со сплошной заливкой">
            <a:extLst>
              <a:ext uri="{FF2B5EF4-FFF2-40B4-BE49-F238E27FC236}">
                <a16:creationId xmlns:a16="http://schemas.microsoft.com/office/drawing/2014/main" id="{6BFDED63-0F62-455A-6E92-6FF2D4A3321E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02"/>
              </a:ext>
            </a:extLst>
          </a:blip>
          <a:stretch>
            <a:fillRect/>
          </a:stretch>
        </p:blipFill>
        <p:spPr>
          <a:xfrm>
            <a:off x="2377277" y="4146077"/>
            <a:ext cx="360000" cy="360000"/>
          </a:xfrm>
          <a:prstGeom prst="rect">
            <a:avLst/>
          </a:prstGeom>
        </p:spPr>
      </p:pic>
      <p:sp>
        <p:nvSpPr>
          <p:cNvPr id="38" name="Объект 2"/>
          <p:cNvSpPr>
            <a:spLocks noGrp="1"/>
          </p:cNvSpPr>
          <p:nvPr>
            <p:ph idx="1"/>
          </p:nvPr>
        </p:nvSpPr>
        <p:spPr>
          <a:xfrm>
            <a:off x="179512" y="639519"/>
            <a:ext cx="6984776" cy="36348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100" dirty="0">
                <a:latin typeface="Arial Bold"/>
              </a:rPr>
              <a:t>МУНИЦИПАЛЬНОГО </a:t>
            </a:r>
            <a:r>
              <a:rPr lang="ru-RU" sz="1100" dirty="0" smtClean="0">
                <a:latin typeface="Arial Bold"/>
              </a:rPr>
              <a:t>РАЙОНА «ЛЕНСКИЙ </a:t>
            </a:r>
            <a:r>
              <a:rPr lang="ru-RU" sz="1100" dirty="0">
                <a:latin typeface="Arial Bold"/>
              </a:rPr>
              <a:t>РАЙОН» РЕСПУБЛИКА САХА (ЯКУТИЯ</a:t>
            </a:r>
            <a:r>
              <a:rPr lang="ru-RU" sz="1100" dirty="0" smtClean="0">
                <a:latin typeface="Arial Bold"/>
              </a:rPr>
              <a:t>)</a:t>
            </a:r>
            <a:endParaRPr lang="ru-RU" sz="1100" dirty="0"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64148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1292" y="262199"/>
            <a:ext cx="5328592" cy="507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1520" y="89417"/>
            <a:ext cx="165618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  <a:endParaRPr lang="ru-RU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876006"/>
            <a:ext cx="290015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99928" y="970227"/>
            <a:ext cx="2016224" cy="625917"/>
          </a:xfrm>
          <a:prstGeom prst="roundRect">
            <a:avLst>
              <a:gd name="adj" fmla="val 2932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99928" y="1690306"/>
            <a:ext cx="2016224" cy="2880320"/>
          </a:xfrm>
          <a:prstGeom prst="roundRect">
            <a:avLst>
              <a:gd name="adj" fmla="val 11829"/>
            </a:avLst>
          </a:prstGeom>
          <a:solidFill>
            <a:srgbClr val="F1F1F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2360168" y="970227"/>
            <a:ext cx="2016224" cy="625917"/>
          </a:xfrm>
          <a:prstGeom prst="roundRect">
            <a:avLst>
              <a:gd name="adj" fmla="val 2932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2360168" y="1690306"/>
            <a:ext cx="2016224" cy="2880320"/>
          </a:xfrm>
          <a:prstGeom prst="roundRect">
            <a:avLst>
              <a:gd name="adj" fmla="val 11829"/>
            </a:avLst>
          </a:prstGeom>
          <a:solidFill>
            <a:srgbClr val="F1F1F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520408" y="971714"/>
            <a:ext cx="2016224" cy="625917"/>
          </a:xfrm>
          <a:prstGeom prst="roundRect">
            <a:avLst>
              <a:gd name="adj" fmla="val 2932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520408" y="1691793"/>
            <a:ext cx="2016224" cy="2878833"/>
          </a:xfrm>
          <a:prstGeom prst="roundRect">
            <a:avLst>
              <a:gd name="adj" fmla="val 11829"/>
            </a:avLst>
          </a:prstGeom>
          <a:solidFill>
            <a:srgbClr val="F1F1F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752656" y="971714"/>
            <a:ext cx="2016224" cy="625917"/>
          </a:xfrm>
          <a:prstGeom prst="roundRect">
            <a:avLst>
              <a:gd name="adj" fmla="val 2932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 Bold"/>
                <a:cs typeface="Arial" panose="020B0604020202020204" pitchFamily="34" charset="0"/>
              </a:rPr>
              <a:t>КУЛЬТУРА И ИСКУССТВО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752656" y="1691793"/>
            <a:ext cx="2016224" cy="2878833"/>
          </a:xfrm>
          <a:prstGeom prst="roundRect">
            <a:avLst>
              <a:gd name="adj" fmla="val 11829"/>
            </a:avLst>
          </a:prstGeom>
          <a:solidFill>
            <a:srgbClr val="F1F1F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 Bold"/>
              <a:cs typeface="Arial" panose="020B0604020202020204" pitchFamily="34" charset="0"/>
            </a:endParaRPr>
          </a:p>
        </p:txBody>
      </p:sp>
      <p:pic>
        <p:nvPicPr>
          <p:cNvPr id="22" name="Рисунок 21" descr="Больница со сплошной заливкой">
            <a:extLst>
              <a:ext uri="{FF2B5EF4-FFF2-40B4-BE49-F238E27FC236}">
                <a16:creationId xmlns:a16="http://schemas.microsoft.com/office/drawing/2014/main" id="{0488155C-6AF5-3F37-3D4D-CFD39A383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17"/>
              </a:ext>
            </a:extLst>
          </a:blip>
          <a:stretch>
            <a:fillRect/>
          </a:stretch>
        </p:blipFill>
        <p:spPr>
          <a:xfrm>
            <a:off x="3188280" y="971714"/>
            <a:ext cx="360000" cy="360000"/>
          </a:xfrm>
          <a:prstGeom prst="rect">
            <a:avLst/>
          </a:prstGeom>
        </p:spPr>
      </p:pic>
      <p:pic>
        <p:nvPicPr>
          <p:cNvPr id="23" name="Рисунок 22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4EBC0BCE-067A-D30F-2AEA-5ABFE53A935B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23"/>
              </a:ext>
            </a:extLst>
          </a:blip>
          <a:stretch>
            <a:fillRect/>
          </a:stretch>
        </p:blipFill>
        <p:spPr>
          <a:xfrm>
            <a:off x="1028040" y="971714"/>
            <a:ext cx="360000" cy="360000"/>
          </a:xfrm>
          <a:prstGeom prst="rect">
            <a:avLst/>
          </a:prstGeom>
        </p:spPr>
      </p:pic>
      <p:pic>
        <p:nvPicPr>
          <p:cNvPr id="24" name="Рисунок 23" descr="Футбольный мяч со сплошной заливкой">
            <a:extLst>
              <a:ext uri="{FF2B5EF4-FFF2-40B4-BE49-F238E27FC236}">
                <a16:creationId xmlns:a16="http://schemas.microsoft.com/office/drawing/2014/main" id="{A446D355-B8E5-A6C9-34D6-05C9982032AF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25"/>
              </a:ext>
            </a:extLst>
          </a:blip>
          <a:stretch>
            <a:fillRect/>
          </a:stretch>
        </p:blipFill>
        <p:spPr>
          <a:xfrm>
            <a:off x="5348520" y="971714"/>
            <a:ext cx="360000" cy="360000"/>
          </a:xfrm>
          <a:prstGeom prst="rect">
            <a:avLst/>
          </a:prstGeom>
        </p:spPr>
      </p:pic>
      <p:pic>
        <p:nvPicPr>
          <p:cNvPr id="25" name="Рисунок 24" descr="Мольберт со сплошной заливкой">
            <a:extLst>
              <a:ext uri="{FF2B5EF4-FFF2-40B4-BE49-F238E27FC236}">
                <a16:creationId xmlns:a16="http://schemas.microsoft.com/office/drawing/2014/main" id="{C891EF93-D1CE-9B00-2C2A-CD18984E2582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27"/>
              </a:ext>
            </a:extLst>
          </a:blip>
          <a:stretch>
            <a:fillRect/>
          </a:stretch>
        </p:blipFill>
        <p:spPr>
          <a:xfrm>
            <a:off x="7580768" y="971714"/>
            <a:ext cx="360000" cy="36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1230" y="1730082"/>
            <a:ext cx="19445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0"/>
            <a:r>
              <a:rPr lang="ru-RU" sz="1600" b="1" kern="1000" dirty="0" smtClean="0">
                <a:solidFill>
                  <a:srgbClr val="4756A0"/>
                </a:solidFill>
              </a:rPr>
              <a:t>113 </a:t>
            </a: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с</a:t>
            </a:r>
            <a:r>
              <a:rPr lang="ru-RU" sz="1000" b="1" kern="1000" dirty="0" smtClean="0">
                <a:solidFill>
                  <a:srgbClr val="4756A0"/>
                </a:solidFill>
              </a:rPr>
              <a:t>тационарных </a:t>
            </a: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к</a:t>
            </a:r>
            <a:r>
              <a:rPr lang="ru-RU" sz="1000" b="1" kern="1000" dirty="0" smtClean="0">
                <a:solidFill>
                  <a:srgbClr val="4756A0"/>
                </a:solidFill>
              </a:rPr>
              <a:t>оек</a:t>
            </a:r>
          </a:p>
          <a:p>
            <a:pPr defTabSz="0"/>
            <a:endParaRPr lang="ru-RU" sz="10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600" b="1" kern="1000" dirty="0" smtClean="0">
                <a:solidFill>
                  <a:srgbClr val="4756A0"/>
                </a:solidFill>
              </a:rPr>
              <a:t>11</a:t>
            </a:r>
          </a:p>
          <a:p>
            <a:pPr defTabSz="0"/>
            <a:r>
              <a:rPr lang="ru-RU" sz="1000" b="1" kern="1000" dirty="0" smtClean="0">
                <a:solidFill>
                  <a:srgbClr val="4756A0"/>
                </a:solidFill>
              </a:rPr>
              <a:t>амбулаторно-</a:t>
            </a: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п</a:t>
            </a:r>
            <a:r>
              <a:rPr lang="ru-RU" sz="1000" b="1" kern="1000" dirty="0" smtClean="0">
                <a:solidFill>
                  <a:srgbClr val="4756A0"/>
                </a:solidFill>
              </a:rPr>
              <a:t>оликлинических</a:t>
            </a: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у</a:t>
            </a:r>
            <a:r>
              <a:rPr lang="ru-RU" sz="1000" b="1" kern="1000" dirty="0" smtClean="0">
                <a:solidFill>
                  <a:srgbClr val="4756A0"/>
                </a:solidFill>
              </a:rPr>
              <a:t>чреждений</a:t>
            </a:r>
          </a:p>
          <a:p>
            <a:pPr defTabSz="0"/>
            <a:endParaRPr lang="ru-RU" sz="10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600" b="1" kern="1000" dirty="0" smtClean="0">
                <a:solidFill>
                  <a:srgbClr val="4756A0"/>
                </a:solidFill>
              </a:rPr>
              <a:t>1</a:t>
            </a:r>
            <a:r>
              <a:rPr lang="ru-RU" sz="1200" b="1" kern="1000" dirty="0" smtClean="0">
                <a:solidFill>
                  <a:srgbClr val="4756A0"/>
                </a:solidFill>
              </a:rPr>
              <a:t> </a:t>
            </a: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б</a:t>
            </a:r>
            <a:r>
              <a:rPr lang="ru-RU" sz="1000" b="1" kern="1000" dirty="0" smtClean="0">
                <a:solidFill>
                  <a:srgbClr val="4756A0"/>
                </a:solidFill>
              </a:rPr>
              <a:t>ольничная организация</a:t>
            </a:r>
          </a:p>
          <a:p>
            <a:pPr defTabSz="0"/>
            <a:endParaRPr lang="ru-RU" sz="12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600" b="1" kern="1000" dirty="0" smtClean="0">
                <a:solidFill>
                  <a:srgbClr val="4756A0"/>
                </a:solidFill>
              </a:rPr>
              <a:t>7</a:t>
            </a:r>
            <a:r>
              <a:rPr lang="ru-RU" sz="1100" b="1" kern="1000" dirty="0" smtClean="0">
                <a:solidFill>
                  <a:srgbClr val="4756A0"/>
                </a:solidFill>
              </a:rPr>
              <a:t> </a:t>
            </a:r>
          </a:p>
          <a:p>
            <a:pPr defTabSz="0"/>
            <a:r>
              <a:rPr lang="ru-RU" sz="1000" b="1" kern="1000" dirty="0" smtClean="0">
                <a:solidFill>
                  <a:srgbClr val="4756A0"/>
                </a:solidFill>
              </a:rPr>
              <a:t>врачебных</a:t>
            </a:r>
          </a:p>
          <a:p>
            <a:pPr defTabSz="0"/>
            <a:r>
              <a:rPr lang="ru-RU" sz="1000" b="1" kern="1000" dirty="0" smtClean="0">
                <a:solidFill>
                  <a:srgbClr val="4756A0"/>
                </a:solidFill>
              </a:rPr>
              <a:t>амбулаторий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43154" y="1734656"/>
            <a:ext cx="17908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0"/>
            <a:r>
              <a:rPr lang="ru-RU" sz="1400" b="1" kern="1000" dirty="0" smtClean="0">
                <a:solidFill>
                  <a:srgbClr val="4756A0"/>
                </a:solidFill>
              </a:rPr>
              <a:t>34 </a:t>
            </a:r>
            <a:r>
              <a:rPr lang="ru-RU" sz="1000" b="1" kern="1000" dirty="0" smtClean="0">
                <a:solidFill>
                  <a:srgbClr val="4756A0"/>
                </a:solidFill>
              </a:rPr>
              <a:t>спортивных </a:t>
            </a:r>
          </a:p>
          <a:p>
            <a:pPr defTabSz="0"/>
            <a:r>
              <a:rPr lang="ru-RU" sz="1000" b="1" kern="1000" dirty="0" smtClean="0">
                <a:solidFill>
                  <a:srgbClr val="4756A0"/>
                </a:solidFill>
              </a:rPr>
              <a:t>сооружений</a:t>
            </a:r>
          </a:p>
          <a:p>
            <a:pPr defTabSz="0"/>
            <a:endParaRPr lang="ru-RU" sz="1400" b="1" kern="1000" dirty="0" smtClean="0">
              <a:solidFill>
                <a:srgbClr val="4756A0"/>
              </a:solidFill>
            </a:endParaRPr>
          </a:p>
          <a:p>
            <a:pPr marL="228600" indent="-228600" defTabSz="0">
              <a:buAutoNum type="arabicPlain" startAt="9"/>
            </a:pPr>
            <a:r>
              <a:rPr lang="ru-RU" sz="1000" b="1" kern="1000" dirty="0" smtClean="0">
                <a:solidFill>
                  <a:srgbClr val="4756A0"/>
                </a:solidFill>
              </a:rPr>
              <a:t>спортивных полей</a:t>
            </a:r>
          </a:p>
          <a:p>
            <a:pPr defTabSz="0"/>
            <a:endParaRPr lang="ru-RU" sz="10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400" b="1" kern="1000" dirty="0" smtClean="0">
                <a:solidFill>
                  <a:srgbClr val="4756A0"/>
                </a:solidFill>
              </a:rPr>
              <a:t>4 </a:t>
            </a:r>
            <a:r>
              <a:rPr lang="ru-RU" sz="1000" b="1" kern="1000" dirty="0" smtClean="0">
                <a:solidFill>
                  <a:srgbClr val="4756A0"/>
                </a:solidFill>
              </a:rPr>
              <a:t>стадиона</a:t>
            </a:r>
          </a:p>
          <a:p>
            <a:pPr defTabSz="0"/>
            <a:endParaRPr lang="ru-RU" sz="10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400" b="1" kern="1000" dirty="0" smtClean="0">
                <a:solidFill>
                  <a:srgbClr val="4756A0"/>
                </a:solidFill>
              </a:rPr>
              <a:t>1</a:t>
            </a:r>
            <a:r>
              <a:rPr lang="ru-RU" sz="1400" b="1" kern="1000" dirty="0">
                <a:solidFill>
                  <a:srgbClr val="4756A0"/>
                </a:solidFill>
              </a:rPr>
              <a:t> </a:t>
            </a:r>
            <a:r>
              <a:rPr lang="ru-RU" sz="1000" b="1" kern="1000" dirty="0" smtClean="0">
                <a:solidFill>
                  <a:srgbClr val="4756A0"/>
                </a:solidFill>
              </a:rPr>
              <a:t>детско-юношеская</a:t>
            </a: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с</a:t>
            </a:r>
            <a:r>
              <a:rPr lang="ru-RU" sz="1000" b="1" kern="1000" dirty="0" smtClean="0">
                <a:solidFill>
                  <a:srgbClr val="4756A0"/>
                </a:solidFill>
              </a:rPr>
              <a:t>портивная школа</a:t>
            </a:r>
          </a:p>
          <a:p>
            <a:pPr defTabSz="0"/>
            <a:endParaRPr lang="ru-RU" sz="1000" b="1" kern="1000" dirty="0">
              <a:solidFill>
                <a:srgbClr val="4756A0"/>
              </a:solidFill>
            </a:endParaRPr>
          </a:p>
          <a:p>
            <a:pPr defTabSz="0"/>
            <a:endParaRPr lang="ru-RU" sz="10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400" b="1" kern="1000" dirty="0" smtClean="0">
                <a:solidFill>
                  <a:srgbClr val="4756A0"/>
                </a:solidFill>
              </a:rPr>
              <a:t>1484 </a:t>
            </a:r>
            <a:r>
              <a:rPr lang="ru-RU" sz="1000" b="1" kern="1000" dirty="0" smtClean="0">
                <a:solidFill>
                  <a:srgbClr val="4756A0"/>
                </a:solidFill>
              </a:rPr>
              <a:t>занимающихся в детско-юношеской</a:t>
            </a: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с</a:t>
            </a:r>
            <a:r>
              <a:rPr lang="ru-RU" sz="1000" b="1" kern="1000" dirty="0" smtClean="0">
                <a:solidFill>
                  <a:srgbClr val="4756A0"/>
                </a:solidFill>
              </a:rPr>
              <a:t>портивной школе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3528" y="1675421"/>
            <a:ext cx="972108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0"/>
            <a:r>
              <a:rPr lang="ru-RU" sz="1200" b="1" kern="1000" dirty="0" smtClean="0">
                <a:solidFill>
                  <a:srgbClr val="4756A0"/>
                </a:solidFill>
              </a:rPr>
              <a:t>22 </a:t>
            </a:r>
          </a:p>
          <a:p>
            <a:pPr defTabSz="0"/>
            <a:r>
              <a:rPr lang="ru-RU" sz="1000" b="1" kern="1000" dirty="0" smtClean="0">
                <a:solidFill>
                  <a:srgbClr val="4756A0"/>
                </a:solidFill>
              </a:rPr>
              <a:t>учреждений</a:t>
            </a:r>
          </a:p>
          <a:p>
            <a:pPr defTabSz="0"/>
            <a:r>
              <a:rPr lang="ru-RU" sz="900" kern="1000" dirty="0">
                <a:solidFill>
                  <a:srgbClr val="4756A0"/>
                </a:solidFill>
              </a:rPr>
              <a:t>ш</a:t>
            </a:r>
            <a:r>
              <a:rPr lang="ru-RU" sz="900" kern="1000" dirty="0" smtClean="0">
                <a:solidFill>
                  <a:srgbClr val="4756A0"/>
                </a:solidFill>
              </a:rPr>
              <a:t>кольного </a:t>
            </a:r>
          </a:p>
          <a:p>
            <a:pPr defTabSz="0"/>
            <a:r>
              <a:rPr lang="ru-RU" sz="900" kern="1000" dirty="0" smtClean="0">
                <a:solidFill>
                  <a:srgbClr val="4756A0"/>
                </a:solidFill>
              </a:rPr>
              <a:t>Образования</a:t>
            </a:r>
          </a:p>
          <a:p>
            <a:pPr defTabSz="0"/>
            <a:endParaRPr lang="ru-RU" sz="700" kern="1000" dirty="0">
              <a:solidFill>
                <a:srgbClr val="4756A0"/>
              </a:solidFill>
            </a:endParaRPr>
          </a:p>
          <a:p>
            <a:pPr defTabSz="0"/>
            <a:r>
              <a:rPr lang="ru-RU" sz="1200" b="1" kern="1000" dirty="0" smtClean="0">
                <a:solidFill>
                  <a:srgbClr val="4756A0"/>
                </a:solidFill>
              </a:rPr>
              <a:t>21</a:t>
            </a:r>
          </a:p>
          <a:p>
            <a:pPr defTabSz="0"/>
            <a:r>
              <a:rPr lang="ru-RU" sz="1000" b="1" kern="1000" dirty="0" smtClean="0">
                <a:solidFill>
                  <a:srgbClr val="4756A0"/>
                </a:solidFill>
              </a:rPr>
              <a:t>Учреждений</a:t>
            </a:r>
          </a:p>
          <a:p>
            <a:pPr defTabSz="0"/>
            <a:r>
              <a:rPr lang="ru-RU" sz="900" kern="1000" dirty="0">
                <a:solidFill>
                  <a:srgbClr val="4756A0"/>
                </a:solidFill>
              </a:rPr>
              <a:t>д</a:t>
            </a:r>
            <a:r>
              <a:rPr lang="ru-RU" sz="900" kern="1000" dirty="0" smtClean="0">
                <a:solidFill>
                  <a:srgbClr val="4756A0"/>
                </a:solidFill>
              </a:rPr>
              <a:t>ошкольного образования</a:t>
            </a:r>
          </a:p>
          <a:p>
            <a:pPr defTabSz="0"/>
            <a:endParaRPr lang="ru-RU" sz="700" kern="1000" dirty="0">
              <a:solidFill>
                <a:srgbClr val="4756A0"/>
              </a:solidFill>
            </a:endParaRPr>
          </a:p>
          <a:p>
            <a:pPr defTabSz="0"/>
            <a:r>
              <a:rPr lang="ru-RU" sz="1200" b="1" kern="1000" dirty="0" smtClean="0">
                <a:solidFill>
                  <a:srgbClr val="4756A0"/>
                </a:solidFill>
              </a:rPr>
              <a:t>5</a:t>
            </a:r>
          </a:p>
          <a:p>
            <a:pPr defTabSz="0"/>
            <a:r>
              <a:rPr lang="ru-RU" sz="1000" b="1" kern="1000" dirty="0" smtClean="0">
                <a:solidFill>
                  <a:srgbClr val="4756A0"/>
                </a:solidFill>
              </a:rPr>
              <a:t>Учреждений</a:t>
            </a:r>
          </a:p>
          <a:p>
            <a:pPr defTabSz="0"/>
            <a:r>
              <a:rPr lang="ru-RU" sz="900" kern="1000" dirty="0">
                <a:solidFill>
                  <a:srgbClr val="4756A0"/>
                </a:solidFill>
              </a:rPr>
              <a:t>д</a:t>
            </a:r>
            <a:r>
              <a:rPr lang="ru-RU" sz="900" kern="1000" dirty="0" smtClean="0">
                <a:solidFill>
                  <a:srgbClr val="4756A0"/>
                </a:solidFill>
              </a:rPr>
              <a:t>оп.</a:t>
            </a:r>
          </a:p>
          <a:p>
            <a:pPr defTabSz="0"/>
            <a:r>
              <a:rPr lang="ru-RU" sz="900" kern="1000" dirty="0">
                <a:solidFill>
                  <a:srgbClr val="4756A0"/>
                </a:solidFill>
              </a:rPr>
              <a:t>о</a:t>
            </a:r>
            <a:r>
              <a:rPr lang="ru-RU" sz="900" kern="1000" dirty="0" smtClean="0">
                <a:solidFill>
                  <a:srgbClr val="4756A0"/>
                </a:solidFill>
              </a:rPr>
              <a:t>бразования</a:t>
            </a:r>
          </a:p>
          <a:p>
            <a:pPr defTabSz="0"/>
            <a:endParaRPr lang="ru-RU" sz="700" kern="1000" dirty="0">
              <a:solidFill>
                <a:srgbClr val="4756A0"/>
              </a:solidFill>
            </a:endParaRPr>
          </a:p>
          <a:p>
            <a:pPr defTabSz="0"/>
            <a:r>
              <a:rPr lang="ru-RU" sz="1200" b="1" kern="1000" dirty="0" smtClean="0">
                <a:solidFill>
                  <a:srgbClr val="4756A0"/>
                </a:solidFill>
              </a:rPr>
              <a:t>1</a:t>
            </a:r>
          </a:p>
          <a:p>
            <a:pPr defTabSz="0"/>
            <a:r>
              <a:rPr lang="ru-RU" sz="1000" b="1" kern="1000" dirty="0" smtClean="0">
                <a:solidFill>
                  <a:srgbClr val="4756A0"/>
                </a:solidFill>
              </a:rPr>
              <a:t>учреждение</a:t>
            </a:r>
          </a:p>
          <a:p>
            <a:pPr defTabSz="0"/>
            <a:r>
              <a:rPr lang="ru-RU" sz="900" kern="1000" dirty="0">
                <a:solidFill>
                  <a:srgbClr val="4756A0"/>
                </a:solidFill>
              </a:rPr>
              <a:t>п</a:t>
            </a:r>
            <a:r>
              <a:rPr lang="ru-RU" sz="900" kern="1000" dirty="0" smtClean="0">
                <a:solidFill>
                  <a:srgbClr val="4756A0"/>
                </a:solidFill>
              </a:rPr>
              <a:t>роф. образования</a:t>
            </a:r>
          </a:p>
          <a:p>
            <a:pPr defTabSz="0"/>
            <a:endParaRPr lang="ru-RU" sz="1000" kern="1000" dirty="0">
              <a:solidFill>
                <a:srgbClr val="4756A0"/>
              </a:solidFill>
            </a:endParaRPr>
          </a:p>
          <a:p>
            <a:pPr defTabSz="0"/>
            <a:endParaRPr lang="ru-RU" sz="1000" kern="1000" dirty="0" smtClean="0">
              <a:solidFill>
                <a:srgbClr val="4756A0"/>
              </a:solidFill>
            </a:endParaRPr>
          </a:p>
          <a:p>
            <a:pPr defTabSz="0"/>
            <a:endParaRPr lang="ru-RU" sz="900" kern="1000" dirty="0">
              <a:solidFill>
                <a:srgbClr val="4756A0"/>
              </a:solidFill>
            </a:endParaRPr>
          </a:p>
          <a:p>
            <a:pPr defTabSz="0"/>
            <a:endParaRPr lang="ru-RU" sz="900" kern="1000" dirty="0" smtClean="0">
              <a:solidFill>
                <a:srgbClr val="4756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98654" y="1775152"/>
            <a:ext cx="94549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0"/>
            <a:r>
              <a:rPr lang="ru-RU" sz="1200" b="1" kern="1000" dirty="0" smtClean="0">
                <a:solidFill>
                  <a:schemeClr val="bg1">
                    <a:lumMod val="50000"/>
                  </a:schemeClr>
                </a:solidFill>
              </a:rPr>
              <a:t>2183</a:t>
            </a:r>
          </a:p>
          <a:p>
            <a:pPr defTabSz="0"/>
            <a:r>
              <a:rPr lang="ru-RU" sz="1000" b="1" kern="1000" dirty="0">
                <a:solidFill>
                  <a:schemeClr val="bg1">
                    <a:lumMod val="50000"/>
                  </a:schemeClr>
                </a:solidFill>
              </a:rPr>
              <a:t>у</a:t>
            </a:r>
            <a:r>
              <a:rPr lang="ru-RU" sz="1000" b="1" kern="1000" dirty="0" smtClean="0">
                <a:solidFill>
                  <a:schemeClr val="bg1">
                    <a:lumMod val="50000"/>
                  </a:schemeClr>
                </a:solidFill>
              </a:rPr>
              <a:t>чащихся</a:t>
            </a:r>
          </a:p>
          <a:p>
            <a:pPr defTabSz="0"/>
            <a:endParaRPr lang="ru-RU" sz="1000" b="1" kern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0"/>
            <a:endParaRPr lang="ru-RU" sz="1600" b="1" kern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0"/>
            <a:r>
              <a:rPr lang="ru-RU" sz="1100" b="1" kern="1000" dirty="0" smtClean="0">
                <a:solidFill>
                  <a:schemeClr val="bg1">
                    <a:lumMod val="50000"/>
                  </a:schemeClr>
                </a:solidFill>
              </a:rPr>
              <a:t>4655</a:t>
            </a:r>
          </a:p>
          <a:p>
            <a:pPr defTabSz="0"/>
            <a:r>
              <a:rPr lang="ru-RU" sz="1000" b="1" kern="1000" dirty="0">
                <a:solidFill>
                  <a:schemeClr val="bg1">
                    <a:lumMod val="50000"/>
                  </a:schemeClr>
                </a:solidFill>
              </a:rPr>
              <a:t>у</a:t>
            </a:r>
            <a:r>
              <a:rPr lang="ru-RU" sz="1000" b="1" kern="1000" dirty="0" smtClean="0">
                <a:solidFill>
                  <a:schemeClr val="bg1">
                    <a:lumMod val="50000"/>
                  </a:schemeClr>
                </a:solidFill>
              </a:rPr>
              <a:t>чащихся</a:t>
            </a:r>
          </a:p>
          <a:p>
            <a:pPr defTabSz="0"/>
            <a:endParaRPr lang="ru-RU" sz="1000" b="1" kern="1000" dirty="0">
              <a:solidFill>
                <a:schemeClr val="bg1">
                  <a:lumMod val="50000"/>
                </a:schemeClr>
              </a:solidFill>
            </a:endParaRPr>
          </a:p>
          <a:p>
            <a:pPr defTabSz="0"/>
            <a:endParaRPr lang="ru-RU" sz="1000" b="1" kern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0"/>
            <a:endParaRPr lang="ru-RU" sz="1000" b="1" kern="1000" dirty="0">
              <a:solidFill>
                <a:schemeClr val="bg1">
                  <a:lumMod val="50000"/>
                </a:schemeClr>
              </a:solidFill>
            </a:endParaRPr>
          </a:p>
          <a:p>
            <a:pPr defTabSz="0"/>
            <a:r>
              <a:rPr lang="ru-RU" sz="1000" b="1" kern="1000" dirty="0" smtClean="0">
                <a:solidFill>
                  <a:schemeClr val="bg1">
                    <a:lumMod val="50000"/>
                  </a:schemeClr>
                </a:solidFill>
              </a:rPr>
              <a:t>2000</a:t>
            </a:r>
          </a:p>
          <a:p>
            <a:pPr defTabSz="0"/>
            <a:r>
              <a:rPr lang="ru-RU" sz="1000" b="1" kern="1000" dirty="0" smtClean="0">
                <a:solidFill>
                  <a:schemeClr val="bg1">
                    <a:lumMod val="50000"/>
                  </a:schemeClr>
                </a:solidFill>
              </a:rPr>
              <a:t>учащихся</a:t>
            </a:r>
          </a:p>
          <a:p>
            <a:pPr defTabSz="0"/>
            <a:endParaRPr lang="ru-RU" sz="1000" b="1" kern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0"/>
            <a:r>
              <a:rPr lang="ru-RU" sz="1000" b="1" kern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32676" y="1794269"/>
            <a:ext cx="1656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0"/>
            <a:r>
              <a:rPr lang="ru-RU" sz="1400" b="1" kern="1000" dirty="0" smtClean="0">
                <a:solidFill>
                  <a:srgbClr val="4756A0"/>
                </a:solidFill>
              </a:rPr>
              <a:t>17</a:t>
            </a: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к</a:t>
            </a:r>
            <a:r>
              <a:rPr lang="ru-RU" sz="1000" b="1" kern="1000" dirty="0" smtClean="0">
                <a:solidFill>
                  <a:srgbClr val="4756A0"/>
                </a:solidFill>
              </a:rPr>
              <a:t>лубных учреждений</a:t>
            </a:r>
          </a:p>
          <a:p>
            <a:pPr defTabSz="0"/>
            <a:endParaRPr lang="ru-RU" sz="10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400" b="1" kern="1000" dirty="0" smtClean="0">
                <a:solidFill>
                  <a:srgbClr val="4756A0"/>
                </a:solidFill>
              </a:rPr>
              <a:t>22</a:t>
            </a:r>
          </a:p>
          <a:p>
            <a:pPr defTabSz="0"/>
            <a:r>
              <a:rPr lang="ru-RU" sz="1000" b="1" kern="1000" dirty="0" smtClean="0">
                <a:solidFill>
                  <a:srgbClr val="4756A0"/>
                </a:solidFill>
              </a:rPr>
              <a:t>библиотеки </a:t>
            </a:r>
          </a:p>
          <a:p>
            <a:pPr defTabSz="0"/>
            <a:endParaRPr lang="ru-RU" sz="10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400" b="1" kern="1000" dirty="0" smtClean="0">
                <a:solidFill>
                  <a:srgbClr val="4756A0"/>
                </a:solidFill>
              </a:rPr>
              <a:t>1</a:t>
            </a:r>
            <a:endParaRPr lang="ru-RU" sz="12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м</a:t>
            </a:r>
            <a:r>
              <a:rPr lang="ru-RU" sz="1000" b="1" kern="1000" dirty="0" smtClean="0">
                <a:solidFill>
                  <a:srgbClr val="4756A0"/>
                </a:solidFill>
              </a:rPr>
              <a:t>узей</a:t>
            </a:r>
          </a:p>
          <a:p>
            <a:pPr defTabSz="0"/>
            <a:endParaRPr lang="ru-RU" sz="1400" b="1" kern="1000" dirty="0" smtClean="0">
              <a:solidFill>
                <a:srgbClr val="4756A0"/>
              </a:solidFill>
            </a:endParaRPr>
          </a:p>
          <a:p>
            <a:pPr defTabSz="0"/>
            <a:r>
              <a:rPr lang="ru-RU" sz="1400" b="1" kern="1000" dirty="0" smtClean="0">
                <a:solidFill>
                  <a:srgbClr val="4756A0"/>
                </a:solidFill>
              </a:rPr>
              <a:t>1 </a:t>
            </a:r>
          </a:p>
          <a:p>
            <a:pPr defTabSz="0"/>
            <a:r>
              <a:rPr lang="ru-RU" sz="1000" b="1" kern="1000" dirty="0">
                <a:solidFill>
                  <a:srgbClr val="4756A0"/>
                </a:solidFill>
              </a:rPr>
              <a:t>п</a:t>
            </a:r>
            <a:r>
              <a:rPr lang="ru-RU" sz="1000" b="1" kern="1000" dirty="0" smtClean="0">
                <a:solidFill>
                  <a:srgbClr val="4756A0"/>
                </a:solidFill>
              </a:rPr>
              <a:t>арк </a:t>
            </a:r>
          </a:p>
          <a:p>
            <a:pPr defTabSz="0"/>
            <a:endParaRPr lang="ru-RU" sz="1000" b="1" kern="1000" dirty="0" smtClean="0">
              <a:solidFill>
                <a:srgbClr val="4756A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208040" y="1834322"/>
            <a:ext cx="0" cy="25202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30" name="Объект 2"/>
          <p:cNvSpPr>
            <a:spLocks noGrp="1"/>
          </p:cNvSpPr>
          <p:nvPr>
            <p:ph idx="1"/>
          </p:nvPr>
        </p:nvSpPr>
        <p:spPr>
          <a:xfrm>
            <a:off x="179512" y="639519"/>
            <a:ext cx="6984776" cy="36348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100" dirty="0">
                <a:latin typeface="Arial Bold"/>
              </a:rPr>
              <a:t>МУНИЦИПАЛЬНОГО </a:t>
            </a:r>
            <a:r>
              <a:rPr lang="ru-RU" sz="1100" dirty="0" smtClean="0">
                <a:latin typeface="Arial Bold"/>
              </a:rPr>
              <a:t>РАЙОНА «ЛЕНСКИЙ </a:t>
            </a:r>
            <a:r>
              <a:rPr lang="ru-RU" sz="1100" dirty="0">
                <a:latin typeface="Arial Bold"/>
              </a:rPr>
              <a:t>РАЙОН» РЕСПУБЛИКА САХА (ЯКУТИЯ</a:t>
            </a:r>
            <a:r>
              <a:rPr lang="ru-RU" sz="1100" dirty="0" smtClean="0">
                <a:latin typeface="Arial Bold"/>
              </a:rPr>
              <a:t>)</a:t>
            </a:r>
            <a:endParaRPr lang="ru-RU" sz="1100" dirty="0"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5570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3931" y="469739"/>
            <a:ext cx="5328592" cy="359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44664" y="192457"/>
            <a:ext cx="1080120" cy="237459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sah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ачество жизни</a:t>
            </a:r>
            <a:endParaRPr lang="ru-RU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539563" y="1833093"/>
            <a:ext cx="1656184" cy="801287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2411771" y="1833025"/>
            <a:ext cx="1656184" cy="801287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539563" y="3004490"/>
            <a:ext cx="1656184" cy="801287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2411771" y="3004422"/>
            <a:ext cx="1656184" cy="801287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4680992" y="1853353"/>
            <a:ext cx="1656184" cy="801287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553200" y="1853285"/>
            <a:ext cx="1656184" cy="801287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4680992" y="3008555"/>
            <a:ext cx="1656184" cy="801287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553200" y="3008487"/>
            <a:ext cx="1656184" cy="801287"/>
          </a:xfrm>
          <a:prstGeom prst="roundRect">
            <a:avLst>
              <a:gd name="adj" fmla="val 24466"/>
            </a:avLst>
          </a:prstGeom>
          <a:noFill/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1520" y="4876006"/>
            <a:ext cx="281519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700" dirty="0">
                <a:latin typeface="Arial Bold"/>
              </a:rPr>
              <a:t>ИНВЕСТИЦИОННЫЙ </a:t>
            </a:r>
            <a:r>
              <a:rPr lang="sah-RU" sz="700" dirty="0" smtClean="0">
                <a:latin typeface="Arial Bold"/>
              </a:rPr>
              <a:t>ПРОФИЛЬ </a:t>
            </a:r>
            <a:r>
              <a:rPr lang="ru-RU" sz="700" dirty="0" smtClean="0">
                <a:latin typeface="Arial Bold"/>
              </a:rPr>
              <a:t>МР «Ленский </a:t>
            </a:r>
            <a:r>
              <a:rPr lang="ru-RU" sz="700" dirty="0">
                <a:latin typeface="Arial Bold"/>
              </a:rPr>
              <a:t>РАЙОН» </a:t>
            </a:r>
            <a:r>
              <a:rPr lang="ru-RU" sz="700" dirty="0" smtClean="0">
                <a:latin typeface="Arial Bold"/>
              </a:rPr>
              <a:t>РС(Я)</a:t>
            </a:r>
            <a:endParaRPr lang="ru-RU" sz="700" dirty="0">
              <a:latin typeface="Arial Bold"/>
            </a:endParaRPr>
          </a:p>
        </p:txBody>
      </p:sp>
      <p:pic>
        <p:nvPicPr>
          <p:cNvPr id="31" name="Рисунок 30" descr="Маркер со сплошной заливкой">
            <a:extLst>
              <a:ext uri="{FF2B5EF4-FFF2-40B4-BE49-F238E27FC236}">
                <a16:creationId xmlns:a16="http://schemas.microsoft.com/office/drawing/2014/main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763699" y="1870805"/>
            <a:ext cx="360000" cy="360000"/>
          </a:xfrm>
          <a:prstGeom prst="rect">
            <a:avLst/>
          </a:prstGeom>
        </p:spPr>
      </p:pic>
      <p:pic>
        <p:nvPicPr>
          <p:cNvPr id="32" name="Рисунок 31" descr="Окрестности со сплошной заливкой">
            <a:extLst>
              <a:ext uri="{FF2B5EF4-FFF2-40B4-BE49-F238E27FC236}">
                <a16:creationId xmlns:a16="http://schemas.microsoft.com/office/drawing/2014/main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30"/>
              </a:ext>
            </a:extLst>
          </a:blip>
          <a:stretch>
            <a:fillRect/>
          </a:stretch>
        </p:blipFill>
        <p:spPr>
          <a:xfrm>
            <a:off x="1763699" y="3070200"/>
            <a:ext cx="360000" cy="360000"/>
          </a:xfrm>
          <a:prstGeom prst="rect">
            <a:avLst/>
          </a:prstGeom>
        </p:spPr>
      </p:pic>
      <p:pic>
        <p:nvPicPr>
          <p:cNvPr id="33" name="Рисунок 32" descr="Город со сплошной заливкой">
            <a:extLst>
              <a:ext uri="{FF2B5EF4-FFF2-40B4-BE49-F238E27FC236}">
                <a16:creationId xmlns:a16="http://schemas.microsoft.com/office/drawing/2014/main" id="{D99B5BDD-DBE8-04D7-204D-397E3EFD92D0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788059" y="1914566"/>
            <a:ext cx="360000" cy="360000"/>
          </a:xfrm>
          <a:prstGeom prst="rect">
            <a:avLst/>
          </a:prstGeom>
        </p:spPr>
      </p:pic>
      <p:pic>
        <p:nvPicPr>
          <p:cNvPr id="34" name="Рисунок 33" descr="Поделиться со сплошной заливкой">
            <a:extLst>
              <a:ext uri="{FF2B5EF4-FFF2-40B4-BE49-F238E27FC236}">
                <a16:creationId xmlns:a16="http://schemas.microsoft.com/office/drawing/2014/main" id="{AC0DB9A1-FB3E-5A15-2E88-15B14A5F073E}"/>
              </a:ext>
            </a:extLst>
          </p:cNvPr>
          <p:cNvPicPr>
            <a:picLocks noChangeAspect="1"/>
          </p:cNvPicPr>
          <p:nvPr/>
        </p:nvPicPr>
        <p:blipFill>
          <a:blip r:embed="rId13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62"/>
              </a:ext>
            </a:extLst>
          </a:blip>
          <a:stretch>
            <a:fillRect/>
          </a:stretch>
        </p:blipFill>
        <p:spPr>
          <a:xfrm>
            <a:off x="5905128" y="3032024"/>
            <a:ext cx="360000" cy="360000"/>
          </a:xfrm>
          <a:prstGeom prst="rect">
            <a:avLst/>
          </a:prstGeom>
        </p:spPr>
      </p:pic>
      <p:pic>
        <p:nvPicPr>
          <p:cNvPr id="35" name="Рисунок 34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202DBDB-D051-E022-C5C3-B22F4CF0E4E6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35"/>
              </a:ext>
            </a:extLst>
          </a:blip>
          <a:stretch>
            <a:fillRect/>
          </a:stretch>
        </p:blipFill>
        <p:spPr>
          <a:xfrm>
            <a:off x="3651410" y="1870805"/>
            <a:ext cx="360000" cy="360000"/>
          </a:xfrm>
          <a:prstGeom prst="rect">
            <a:avLst/>
          </a:prstGeom>
        </p:spPr>
      </p:pic>
      <p:pic>
        <p:nvPicPr>
          <p:cNvPr id="36" name="Рисунок 35" descr="Дорога со сплошной заливкой">
            <a:extLst>
              <a:ext uri="{FF2B5EF4-FFF2-40B4-BE49-F238E27FC236}">
                <a16:creationId xmlns:a16="http://schemas.microsoft.com/office/drawing/2014/main" id="{C4C90715-B4DA-81A2-4AAF-13074C2191F5}"/>
              </a:ext>
            </a:extLst>
          </p:cNvPr>
          <p:cNvPicPr>
            <a:picLocks noChangeAspect="1"/>
          </p:cNvPicPr>
          <p:nvPr/>
        </p:nvPicPr>
        <p:blipFill>
          <a:blip r:embed="rId13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38"/>
              </a:ext>
            </a:extLst>
          </a:blip>
          <a:stretch>
            <a:fillRect/>
          </a:stretch>
        </p:blipFill>
        <p:spPr>
          <a:xfrm>
            <a:off x="3646630" y="3070200"/>
            <a:ext cx="360000" cy="360000"/>
          </a:xfrm>
          <a:prstGeom prst="rect">
            <a:avLst/>
          </a:prstGeom>
        </p:spPr>
      </p:pic>
      <p:pic>
        <p:nvPicPr>
          <p:cNvPr id="37" name="Рисунок 36" descr="Пейзаж холма со сплошной заливкой">
            <a:extLst>
              <a:ext uri="{FF2B5EF4-FFF2-40B4-BE49-F238E27FC236}">
                <a16:creationId xmlns:a16="http://schemas.microsoft.com/office/drawing/2014/main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13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0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41"/>
              </a:ext>
            </a:extLst>
          </a:blip>
          <a:stretch>
            <a:fillRect/>
          </a:stretch>
        </p:blipFill>
        <p:spPr>
          <a:xfrm>
            <a:off x="5905128" y="1914566"/>
            <a:ext cx="360000" cy="360000"/>
          </a:xfrm>
          <a:prstGeom prst="rect">
            <a:avLst/>
          </a:prstGeom>
        </p:spPr>
      </p:pic>
      <p:pic>
        <p:nvPicPr>
          <p:cNvPr id="38" name="Рисунок 37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AB133C94-0839-90CD-8219-522EE739326D}"/>
              </a:ext>
            </a:extLst>
          </p:cNvPr>
          <p:cNvPicPr>
            <a:picLocks noChangeAspect="1"/>
          </p:cNvPicPr>
          <p:nvPr/>
        </p:nvPicPr>
        <p:blipFill>
          <a:blip r:embed="rId14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44"/>
              </a:ext>
            </a:extLst>
          </a:blip>
          <a:stretch>
            <a:fillRect/>
          </a:stretch>
        </p:blipFill>
        <p:spPr>
          <a:xfrm>
            <a:off x="7788059" y="3032024"/>
            <a:ext cx="360000" cy="3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213" y="1280302"/>
            <a:ext cx="328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/>
              <a:t>набрано больше половины от максимального количества </a:t>
            </a:r>
            <a:r>
              <a:rPr lang="ru-RU" sz="700" b="1" dirty="0" smtClean="0"/>
              <a:t>баллов</a:t>
            </a:r>
          </a:p>
          <a:p>
            <a:r>
              <a:rPr lang="ru-RU" sz="700" b="1" dirty="0" smtClean="0"/>
              <a:t>набрано </a:t>
            </a:r>
            <a:r>
              <a:rPr lang="ru-RU" sz="700" b="1" dirty="0"/>
              <a:t>меньше половины от максимального количества баллов</a:t>
            </a:r>
          </a:p>
        </p:txBody>
      </p:sp>
      <p:sp>
        <p:nvSpPr>
          <p:cNvPr id="10" name="Овал 9"/>
          <p:cNvSpPr/>
          <p:nvPr/>
        </p:nvSpPr>
        <p:spPr>
          <a:xfrm>
            <a:off x="552213" y="1366832"/>
            <a:ext cx="36000" cy="36000"/>
          </a:xfrm>
          <a:prstGeom prst="ellipse">
            <a:avLst/>
          </a:prstGeom>
          <a:solidFill>
            <a:srgbClr val="4756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flipH="1">
            <a:off x="547348" y="1471677"/>
            <a:ext cx="45719" cy="45719"/>
          </a:xfrm>
          <a:prstGeom prst="ellipse">
            <a:avLst/>
          </a:prstGeom>
          <a:solidFill>
            <a:srgbClr val="B1C1E4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11285" y="2386616"/>
            <a:ext cx="1512128" cy="136922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– средний балл по городам РС(Я)</a:t>
            </a:r>
            <a:endParaRPr lang="ru-RU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39563" y="2040764"/>
            <a:ext cx="1350112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ah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159/360 баллов</a:t>
            </a:r>
            <a:endParaRPr lang="ru-RU" sz="12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89253" y="3369283"/>
            <a:ext cx="1350112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sah-RU" sz="12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24/60 балла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илье и прилегающие пространства</a:t>
            </a:r>
          </a:p>
        </p:txBody>
      </p:sp>
      <p:sp>
        <p:nvSpPr>
          <p:cNvPr id="43" name="Скругленный прямоугольник 42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476518" y="2103049"/>
            <a:ext cx="1350112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яжелые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лиматические условия</a:t>
            </a:r>
            <a:endParaRPr lang="ru-RU" sz="6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729811" y="2195818"/>
            <a:ext cx="1350112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sah-RU" sz="12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30/60 баллов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пространства</a:t>
            </a:r>
          </a:p>
        </p:txBody>
      </p:sp>
      <p:sp>
        <p:nvSpPr>
          <p:cNvPr id="45" name="Скругленный прямоугольник 44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789000" y="3392024"/>
            <a:ext cx="1350112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sah-RU" sz="12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20/60 балла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оциально-досуговая инфраструктура</a:t>
            </a:r>
          </a:p>
        </p:txBody>
      </p:sp>
      <p:sp>
        <p:nvSpPr>
          <p:cNvPr id="46" name="Скругленный прямоугольник 45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481298" y="3369283"/>
            <a:ext cx="1350112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sah-RU" sz="12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28/60 балла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лично-дорожная 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</a:t>
            </a:r>
          </a:p>
        </p:txBody>
      </p:sp>
      <p:sp>
        <p:nvSpPr>
          <p:cNvPr id="47" name="Скругленный прямоугольник 46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617947" y="2195818"/>
            <a:ext cx="1350112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sah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37/60 балла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бщегородское пространство</a:t>
            </a:r>
          </a:p>
        </p:txBody>
      </p:sp>
      <p:sp>
        <p:nvSpPr>
          <p:cNvPr id="48" name="Скругленный прямоугольник 47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622727" y="3392024"/>
            <a:ext cx="1350112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sah-RU" sz="12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20/60 балла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бщественно-деловая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4551304"/>
            <a:ext cx="5328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i="1" dirty="0">
                <a:solidFill>
                  <a:schemeClr val="bg1">
                    <a:lumMod val="50000"/>
                  </a:schemeClr>
                </a:solidFill>
              </a:rPr>
              <a:t>Индекс формируется Министерством строительства и жилищно-коммунального хозяйства </a:t>
            </a:r>
            <a:r>
              <a:rPr lang="ru-RU" sz="600" i="1" dirty="0" smtClean="0">
                <a:solidFill>
                  <a:schemeClr val="bg1">
                    <a:lumMod val="50000"/>
                  </a:schemeClr>
                </a:solidFill>
              </a:rPr>
              <a:t>РФ</a:t>
            </a:r>
          </a:p>
          <a:p>
            <a:r>
              <a:rPr lang="ru-RU" sz="600" i="1" dirty="0" smtClean="0">
                <a:solidFill>
                  <a:schemeClr val="bg1">
                    <a:lumMod val="50000"/>
                  </a:schemeClr>
                </a:solidFill>
              </a:rPr>
              <a:t>По административному центру муниципального образования.</a:t>
            </a:r>
            <a:endParaRPr lang="ru-RU" sz="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49" name="Объект 2"/>
          <p:cNvSpPr>
            <a:spLocks noGrp="1"/>
          </p:cNvSpPr>
          <p:nvPr>
            <p:ph idx="1"/>
          </p:nvPr>
        </p:nvSpPr>
        <p:spPr>
          <a:xfrm>
            <a:off x="179523" y="825418"/>
            <a:ext cx="6984776" cy="25075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100" dirty="0">
                <a:latin typeface="Arial Bold"/>
              </a:rPr>
              <a:t>МУНИЦИПАЛЬНОГО </a:t>
            </a:r>
            <a:r>
              <a:rPr lang="ru-RU" sz="1100" dirty="0" smtClean="0">
                <a:latin typeface="Arial Bold"/>
              </a:rPr>
              <a:t>РАЙОНА «ЛЕНСКИЙ </a:t>
            </a:r>
            <a:r>
              <a:rPr lang="ru-RU" sz="1100" dirty="0">
                <a:latin typeface="Arial Bold"/>
              </a:rPr>
              <a:t>РАЙОН» РЕСПУБЛИКА САХА (ЯКУТИЯ</a:t>
            </a:r>
            <a:r>
              <a:rPr lang="ru-RU" sz="1100" dirty="0" smtClean="0">
                <a:latin typeface="Arial Bold"/>
              </a:rPr>
              <a:t>)</a:t>
            </a:r>
            <a:endParaRPr lang="ru-RU" sz="1100" dirty="0"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0357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5235</TotalTime>
  <Words>2038</Words>
  <Application>Microsoft Office PowerPoint</Application>
  <PresentationFormat>Экран (16:9)</PresentationFormat>
  <Paragraphs>664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 Bold</vt:lpstr>
      <vt:lpstr>Calibri</vt:lpstr>
      <vt:lpstr>Times New Roman</vt:lpstr>
      <vt:lpstr>Тема Office</vt:lpstr>
      <vt:lpstr>ИНВЕСТИЦИОННЫЙ ПРОФИЛЬ</vt:lpstr>
      <vt:lpstr>Презентация PowerPoint</vt:lpstr>
      <vt:lpstr>ПРЕИМУЩЕСТВА</vt:lpstr>
      <vt:lpstr>ОБЩАЯ ХАРАКТЕРИСТИКА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ОПИП</dc:creator>
  <cp:lastModifiedBy>103</cp:lastModifiedBy>
  <cp:revision>389</cp:revision>
  <dcterms:modified xsi:type="dcterms:W3CDTF">2025-11-10T23:56:45Z</dcterms:modified>
</cp:coreProperties>
</file>