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70" r:id="rId4"/>
    <p:sldId id="259" r:id="rId5"/>
    <p:sldId id="260" r:id="rId6"/>
    <p:sldId id="271" r:id="rId7"/>
    <p:sldId id="261" r:id="rId8"/>
    <p:sldId id="262" r:id="rId9"/>
    <p:sldId id="265" r:id="rId10"/>
    <p:sldId id="269" r:id="rId11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Proxima Nova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1782" y="4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0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3a4ccdfb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43a4ccdfb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6c1f09240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6c1f09240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6284414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g56284414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a474a21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g54ba474a21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6284414e0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6284414e0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1775354"/>
            <a:ext cx="7772400" cy="12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686200" y="-895500"/>
            <a:ext cx="37716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5220000" y="1638265"/>
            <a:ext cx="4876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029000" y="-342935"/>
            <a:ext cx="48762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3672417"/>
            <a:ext cx="7772400" cy="11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333500"/>
            <a:ext cx="4038600" cy="3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333500"/>
            <a:ext cx="4038600" cy="3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279261"/>
            <a:ext cx="4040100" cy="53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1812396"/>
            <a:ext cx="4040100" cy="32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279261"/>
            <a:ext cx="4041900" cy="53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1812396"/>
            <a:ext cx="4041900" cy="32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27542"/>
            <a:ext cx="30084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27542"/>
            <a:ext cx="5111700" cy="48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195917"/>
            <a:ext cx="30084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000500"/>
            <a:ext cx="5486400" cy="4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4472782"/>
            <a:ext cx="54864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5296958"/>
            <a:ext cx="2895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5296958"/>
            <a:ext cx="2133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685800" y="367300"/>
            <a:ext cx="7772400" cy="67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Краткая инструкция</a:t>
            </a:r>
            <a:endParaRPr sz="3000" b="1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685800" y="1433375"/>
            <a:ext cx="7772400" cy="370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ru-RU" sz="2000" b="1" u="sng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Регламент</a:t>
            </a:r>
            <a:r>
              <a:rPr lang="ru-RU" sz="2000" b="1" u="sng" dirty="0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000" b="1" u="sng" dirty="0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ru-RU" sz="18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Выступление — </a:t>
            </a:r>
            <a:r>
              <a:rPr lang="en-US" sz="1800" b="1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r>
              <a:rPr lang="ru-RU" sz="1800" b="1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минут</a:t>
            </a:r>
            <a:r>
              <a:rPr lang="ru-RU" sz="1800" b="1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1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ru-RU" sz="180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Структуру презентации разрешается </a:t>
            </a:r>
            <a:br>
              <a:rPr lang="ru-RU" sz="180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80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менять по своему усмотрению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6"/>
          <p:cNvSpPr txBox="1">
            <a:spLocks noGrp="1"/>
          </p:cNvSpPr>
          <p:nvPr>
            <p:ph type="ctrTitle"/>
          </p:nvPr>
        </p:nvSpPr>
        <p:spPr>
          <a:xfrm rot="543">
            <a:off x="785638" y="2070141"/>
            <a:ext cx="7595100" cy="15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b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СПАСИБО ЗА ВНИМАНИЕ!</a:t>
            </a:r>
            <a:endParaRPr sz="3600" b="1" i="0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909" y="1028601"/>
            <a:ext cx="2182557" cy="5730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/>
        </p:nvSpPr>
        <p:spPr>
          <a:xfrm>
            <a:off x="736650" y="4086176"/>
            <a:ext cx="76707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1000"/>
              </a:spcAft>
              <a:buClr>
                <a:srgbClr val="38A51B"/>
              </a:buClr>
              <a:buSzPts val="3200"/>
              <a:buFont typeface="Arial"/>
              <a:buNone/>
            </a:pPr>
            <a:endParaRPr sz="2000" i="1" dirty="0">
              <a:solidFill>
                <a:srgbClr val="0000FF"/>
              </a:solidFill>
            </a:endParaRPr>
          </a:p>
        </p:txBody>
      </p:sp>
      <p:sp>
        <p:nvSpPr>
          <p:cNvPr id="91" name="Google Shape;91;p14"/>
          <p:cNvSpPr txBox="1">
            <a:spLocks noGrp="1"/>
          </p:cNvSpPr>
          <p:nvPr>
            <p:ph type="ctrTitle"/>
          </p:nvPr>
        </p:nvSpPr>
        <p:spPr>
          <a:xfrm rot="543">
            <a:off x="785638" y="2374428"/>
            <a:ext cx="7595100" cy="15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1600"/>
              </a:spcBef>
              <a:spcAft>
                <a:spcPts val="200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b="1" u="sng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НАЗВАНИЕ </a:t>
            </a:r>
            <a:r>
              <a:rPr lang="ru-RU" sz="3600" b="1" u="sng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ПРОЕКТА</a:t>
            </a:r>
            <a:endParaRPr sz="3600" b="1" i="0" u="sng" strike="noStrike" cap="none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3" name="Google Shape;93;p14"/>
          <p:cNvSpPr/>
          <p:nvPr/>
        </p:nvSpPr>
        <p:spPr>
          <a:xfrm>
            <a:off x="4083300" y="1340638"/>
            <a:ext cx="977400" cy="977400"/>
          </a:xfrm>
          <a:prstGeom prst="ellipse">
            <a:avLst/>
          </a:prstGeom>
          <a:solidFill>
            <a:srgbClr val="38A51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ЛОГО</a:t>
            </a:r>
            <a:endParaRPr sz="1200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28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Proxima Nova" panose="020B0604020202020204" charset="0"/>
              </a:rPr>
              <a:t>СОДЕРЖАНИЕ ПРЕЗЕНТАЦИИ</a:t>
            </a:r>
            <a:endParaRPr lang="ru-RU" sz="3600" dirty="0">
              <a:solidFill>
                <a:srgbClr val="FF0000"/>
              </a:solidFill>
              <a:latin typeface="Proxima Nova" panose="020B060402020202020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00B0F0"/>
                </a:solidFill>
              </a:rPr>
              <a:t>Проблема</a:t>
            </a:r>
          </a:p>
          <a:p>
            <a:r>
              <a:rPr lang="ru-RU" sz="2800" dirty="0">
                <a:solidFill>
                  <a:srgbClr val="00B0F0"/>
                </a:solidFill>
              </a:rPr>
              <a:t>Предлагаемая технология решения проблемы</a:t>
            </a:r>
          </a:p>
          <a:p>
            <a:r>
              <a:rPr lang="ru-RU" sz="2800" dirty="0">
                <a:solidFill>
                  <a:srgbClr val="00B0F0"/>
                </a:solidFill>
              </a:rPr>
              <a:t>Продукт проекта</a:t>
            </a:r>
          </a:p>
          <a:p>
            <a:r>
              <a:rPr lang="ru-RU" sz="2800" dirty="0">
                <a:solidFill>
                  <a:srgbClr val="00B0F0"/>
                </a:solidFill>
              </a:rPr>
              <a:t>Оценка рынка</a:t>
            </a:r>
          </a:p>
          <a:p>
            <a:r>
              <a:rPr lang="ru-RU" sz="2800" dirty="0">
                <a:solidFill>
                  <a:srgbClr val="00B0F0"/>
                </a:solidFill>
              </a:rPr>
              <a:t>План коммерциализации</a:t>
            </a:r>
          </a:p>
          <a:p>
            <a:r>
              <a:rPr lang="ru-RU" sz="2800" dirty="0">
                <a:solidFill>
                  <a:srgbClr val="00B0F0"/>
                </a:solidFill>
              </a:rPr>
              <a:t>Команда проекта</a:t>
            </a:r>
          </a:p>
          <a:p>
            <a:endParaRPr lang="ru-RU" dirty="0"/>
          </a:p>
        </p:txBody>
      </p:sp>
      <p:pic>
        <p:nvPicPr>
          <p:cNvPr id="4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719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ctrTitle"/>
          </p:nvPr>
        </p:nvSpPr>
        <p:spPr>
          <a:xfrm>
            <a:off x="787400" y="2015993"/>
            <a:ext cx="7670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i="0" u="none" strike="noStrike" cap="none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ПРОБЛЕМА</a:t>
            </a:r>
            <a:endParaRPr sz="3600" i="0" u="none" strike="noStrike" cap="none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787400" y="2971455"/>
            <a:ext cx="7670700" cy="10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15000"/>
              </a:lnSpc>
              <a:buClr>
                <a:srgbClr val="38A51B"/>
              </a:buClr>
              <a:buSzPts val="2400"/>
            </a:pPr>
            <a:r>
              <a:rPr lang="ru-RU" sz="1600" i="1" dirty="0">
                <a:solidFill>
                  <a:srgbClr val="00B0F0"/>
                </a:solidFill>
              </a:rPr>
              <a:t>Опишите, чью проблему Вы собираетесь решить: у каких конкретных коммерческих компаний или потребителей она стоит наиболее остро; кто из потребителей подтвердил актуальность проблемы; сколько компаний/потенциальных клиентов сталкиваются с данной проблемой; есть ли подтверждения данной проблемы в независимых исследованиях и публикациях. Представьте количественные оценки данной проблемы (расходы/упущенная выгода)</a:t>
            </a:r>
          </a:p>
        </p:txBody>
      </p:sp>
      <p:pic>
        <p:nvPicPr>
          <p:cNvPr id="5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ctrTitle"/>
          </p:nvPr>
        </p:nvSpPr>
        <p:spPr>
          <a:xfrm>
            <a:off x="787400" y="1850753"/>
            <a:ext cx="7670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РЕШЕНИЕ</a:t>
            </a:r>
            <a:endParaRPr sz="3600" i="0" u="none" strike="noStrike" cap="none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787400" y="2982836"/>
            <a:ext cx="7670700" cy="10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15000"/>
              </a:lnSpc>
              <a:buClr>
                <a:srgbClr val="38A51B"/>
              </a:buClr>
              <a:buSzPts val="2400"/>
            </a:pPr>
            <a:r>
              <a:rPr lang="ru-RU" sz="1800" i="1" dirty="0">
                <a:solidFill>
                  <a:srgbClr val="00B0F0"/>
                </a:solidFill>
              </a:rPr>
              <a:t>Опишите суть предлагаемого Вами решения, текущие параметры, целевые параметры, преимущества перед конкурентами в мире (с названиями компаний/институтов), публикации (если такие есть), патенты или ноу-хау (если такие есть)</a:t>
            </a:r>
          </a:p>
        </p:txBody>
      </p:sp>
      <p:pic>
        <p:nvPicPr>
          <p:cNvPr id="5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4446"/>
            <a:ext cx="8229600" cy="9525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Proxima Nova" panose="020B0604020202020204" charset="0"/>
              </a:rPr>
              <a:t>ПРОДУКТ</a:t>
            </a:r>
            <a:r>
              <a:rPr lang="ru-RU" dirty="0" smtClean="0">
                <a:solidFill>
                  <a:srgbClr val="FF0000"/>
                </a:solidFill>
                <a:latin typeface="Proxima Nova" panose="020B060402020202020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Proxima Nova" panose="020B0604020202020204" charset="0"/>
              </a:rPr>
              <a:t>ПРОЕКТА</a:t>
            </a:r>
            <a:endParaRPr lang="ru-RU" sz="3600" dirty="0">
              <a:solidFill>
                <a:srgbClr val="FF0000"/>
              </a:solidFill>
              <a:latin typeface="Proxima Nova" panose="020B060402020202020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2366" y="3117772"/>
            <a:ext cx="7794434" cy="1987327"/>
          </a:xfrm>
        </p:spPr>
        <p:txBody>
          <a:bodyPr/>
          <a:lstStyle/>
          <a:p>
            <a:pPr marL="0" lvl="0" indent="0" algn="ctr" defTabSz="4572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000" i="1" kern="1200" dirty="0">
                <a:solidFill>
                  <a:srgbClr val="00B0F0"/>
                </a:solidFill>
                <a:latin typeface="Arial"/>
                <a:ea typeface="+mn-ea"/>
                <a:cs typeface="Arial" pitchFamily="34" charset="0"/>
              </a:rPr>
              <a:t>Опишите, как именно продукт проекта решает/будет решать проблему</a:t>
            </a:r>
          </a:p>
          <a:p>
            <a:endParaRPr lang="ru-RU" dirty="0"/>
          </a:p>
        </p:txBody>
      </p:sp>
      <p:pic>
        <p:nvPicPr>
          <p:cNvPr id="4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227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ctrTitle"/>
          </p:nvPr>
        </p:nvSpPr>
        <p:spPr>
          <a:xfrm>
            <a:off x="787400" y="2016006"/>
            <a:ext cx="7670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ru-RU" sz="3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ОЦЕНКА РЫНКА</a:t>
            </a:r>
            <a:endParaRPr sz="3600" i="0" u="none" strike="noStrike" cap="none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787400" y="2982836"/>
            <a:ext cx="7670700" cy="10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15000"/>
              </a:lnSpc>
              <a:buClr>
                <a:srgbClr val="38A51B"/>
              </a:buClr>
              <a:buSzPts val="2400"/>
            </a:pPr>
            <a:r>
              <a:rPr lang="ru-RU" sz="2400" i="1" dirty="0">
                <a:solidFill>
                  <a:srgbClr val="00B0F0"/>
                </a:solidFill>
              </a:rPr>
              <a:t>Оцените размер целевого рынка, на котором компания планирует продавать решение в ближайшей перспективе. Сравните свой продукт с конкурентами (по функциональным и количественным показателям) </a:t>
            </a:r>
          </a:p>
        </p:txBody>
      </p:sp>
      <p:pic>
        <p:nvPicPr>
          <p:cNvPr id="5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>
            <a:spLocks noGrp="1"/>
          </p:cNvSpPr>
          <p:nvPr>
            <p:ph type="ctrTitle"/>
          </p:nvPr>
        </p:nvSpPr>
        <p:spPr>
          <a:xfrm>
            <a:off x="787400" y="2020945"/>
            <a:ext cx="7670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3600"/>
            </a:pPr>
            <a:r>
              <a:rPr lang="ru-RU" sz="3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ПЛАН КОММЕРЦИАЛИЗАЦИИ</a:t>
            </a:r>
            <a:endParaRPr sz="3600" i="0" u="none" strike="noStrike" cap="none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7" name="Google Shape;127;p19"/>
          <p:cNvSpPr txBox="1"/>
          <p:nvPr/>
        </p:nvSpPr>
        <p:spPr>
          <a:xfrm>
            <a:off x="1007737" y="2969919"/>
            <a:ext cx="7670700" cy="10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15000"/>
              </a:lnSpc>
              <a:buClr>
                <a:srgbClr val="38A51B"/>
              </a:buClr>
              <a:buSzPts val="2400"/>
            </a:pPr>
            <a:r>
              <a:rPr lang="ru-RU" sz="2400" i="1" dirty="0">
                <a:solidFill>
                  <a:srgbClr val="00B0F0"/>
                </a:solidFill>
              </a:rPr>
              <a:t>Опишите путь коммерциализации Вашего проекта: количественный объем продаж; объем продаж в денежном выражении; кому и сколько планируете продавать и </a:t>
            </a:r>
            <a:r>
              <a:rPr lang="ru-RU" sz="2400" i="1" dirty="0" err="1">
                <a:solidFill>
                  <a:srgbClr val="00B0F0"/>
                </a:solidFill>
              </a:rPr>
              <a:t>тп</a:t>
            </a:r>
            <a:endParaRPr lang="ru-RU" sz="2400" i="1" dirty="0">
              <a:solidFill>
                <a:srgbClr val="00B0F0"/>
              </a:solidFill>
            </a:endParaRPr>
          </a:p>
        </p:txBody>
      </p:sp>
      <p:pic>
        <p:nvPicPr>
          <p:cNvPr id="5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>
            <a:spLocks noGrp="1"/>
          </p:cNvSpPr>
          <p:nvPr>
            <p:ph type="ctrTitle"/>
          </p:nvPr>
        </p:nvSpPr>
        <p:spPr>
          <a:xfrm>
            <a:off x="787400" y="1986726"/>
            <a:ext cx="7670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КОМАНДА</a:t>
            </a:r>
            <a:endParaRPr sz="36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2"/>
          <p:cNvSpPr txBox="1"/>
          <p:nvPr/>
        </p:nvSpPr>
        <p:spPr>
          <a:xfrm>
            <a:off x="787400" y="2982847"/>
            <a:ext cx="7670700" cy="17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rgbClr val="38A51B"/>
              </a:buClr>
              <a:buSzPts val="2400"/>
            </a:pPr>
            <a:r>
              <a:rPr lang="ru-RU" sz="2400" i="1" dirty="0">
                <a:solidFill>
                  <a:srgbClr val="00B0F0"/>
                </a:solidFill>
              </a:rPr>
              <a:t>Состав команды </a:t>
            </a:r>
            <a:br>
              <a:rPr lang="ru-RU" sz="2400" i="1" dirty="0">
                <a:solidFill>
                  <a:srgbClr val="00B0F0"/>
                </a:solidFill>
              </a:rPr>
            </a:br>
            <a:r>
              <a:rPr lang="ru-RU" sz="2400" i="1" dirty="0">
                <a:solidFill>
                  <a:srgbClr val="00B0F0"/>
                </a:solidFill>
              </a:rPr>
              <a:t>и контактная информация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5" name="Picture 4" descr="https://static.tildacdn.com/tild3261-6366-4235-b739-396331623863/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306" y="170369"/>
            <a:ext cx="2179006" cy="57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191</Words>
  <Application>Microsoft Office PowerPoint</Application>
  <PresentationFormat>Экран (16:10)</PresentationFormat>
  <Paragraphs>26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Proxima Nova</vt:lpstr>
      <vt:lpstr>Office Theme</vt:lpstr>
      <vt:lpstr>Краткая инструкция</vt:lpstr>
      <vt:lpstr>НАЗВАНИЕ ПРОЕКТА</vt:lpstr>
      <vt:lpstr>СОДЕРЖАНИЕ ПРЕЗЕНТАЦИИ</vt:lpstr>
      <vt:lpstr>ПРОБЛЕМА</vt:lpstr>
      <vt:lpstr>РЕШЕНИЕ</vt:lpstr>
      <vt:lpstr>ПРОДУКТ ПРОЕКТА</vt:lpstr>
      <vt:lpstr>ОЦЕНКА РЫНКА</vt:lpstr>
      <vt:lpstr>ПЛАН КОММЕРЦИАЛИЗАЦИИ</vt:lpstr>
      <vt:lpstr>КОМАНДА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Краткая инструкция</dc:title>
  <dc:creator>Nadejdaa</dc:creator>
  <cp:lastModifiedBy>Econom_8</cp:lastModifiedBy>
  <cp:revision>2</cp:revision>
  <dcterms:modified xsi:type="dcterms:W3CDTF">2019-11-27T01:13:06Z</dcterms:modified>
</cp:coreProperties>
</file>