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51DF4-FF1C-4033-881B-991AA819CB1E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F89878-CD0E-4C78-847C-E759015A8CAD}">
      <dgm:prSet phldrT="[Текст]"/>
      <dgm:spPr/>
      <dgm:t>
        <a:bodyPr/>
        <a:lstStyle/>
        <a:p>
          <a:r>
            <a:rPr lang="ru-RU" b="0" i="0" dirty="0" smtClean="0"/>
            <a:t>Назначение и выплата ежемесячного пособия на ребенка</a:t>
          </a:r>
          <a:endParaRPr lang="ru-RU" b="0" dirty="0"/>
        </a:p>
      </dgm:t>
    </dgm:pt>
    <dgm:pt modelId="{3EE175DE-2169-4255-82DC-145CAB913D0A}" type="parTrans" cxnId="{4E6B66F4-A22D-4CA1-B6C9-3F522FF98402}">
      <dgm:prSet/>
      <dgm:spPr/>
      <dgm:t>
        <a:bodyPr/>
        <a:lstStyle/>
        <a:p>
          <a:endParaRPr lang="ru-RU"/>
        </a:p>
      </dgm:t>
    </dgm:pt>
    <dgm:pt modelId="{D812C8A8-E5DA-44AC-91AD-3FA1F7F99A3A}" type="sibTrans" cxnId="{4E6B66F4-A22D-4CA1-B6C9-3F522FF98402}">
      <dgm:prSet/>
      <dgm:spPr/>
      <dgm:t>
        <a:bodyPr/>
        <a:lstStyle/>
        <a:p>
          <a:endParaRPr lang="ru-RU"/>
        </a:p>
      </dgm:t>
    </dgm:pt>
    <dgm:pt modelId="{73FB3A2B-01B4-4B0B-9ABA-C65F50A4C7D1}">
      <dgm:prSet phldrT="[Текст]"/>
      <dgm:spPr/>
      <dgm:t>
        <a:bodyPr/>
        <a:lstStyle/>
        <a:p>
          <a:r>
            <a:rPr lang="ru-RU" b="0" i="0" dirty="0" smtClean="0"/>
            <a:t>Назначение и выплата единовременного пособия при рождении ребенка</a:t>
          </a:r>
          <a:endParaRPr lang="ru-RU" b="0" dirty="0"/>
        </a:p>
      </dgm:t>
    </dgm:pt>
    <dgm:pt modelId="{1844550C-BFE0-4556-AF81-2B6CE0DE03AD}" type="parTrans" cxnId="{95F74684-667D-44F9-9F79-C041DA98FD1B}">
      <dgm:prSet/>
      <dgm:spPr/>
      <dgm:t>
        <a:bodyPr/>
        <a:lstStyle/>
        <a:p>
          <a:endParaRPr lang="ru-RU"/>
        </a:p>
      </dgm:t>
    </dgm:pt>
    <dgm:pt modelId="{5BD84EBC-BEF2-4103-993E-FA80D3EB39DA}" type="sibTrans" cxnId="{95F74684-667D-44F9-9F79-C041DA98FD1B}">
      <dgm:prSet/>
      <dgm:spPr/>
      <dgm:t>
        <a:bodyPr/>
        <a:lstStyle/>
        <a:p>
          <a:endParaRPr lang="ru-RU"/>
        </a:p>
      </dgm:t>
    </dgm:pt>
    <dgm:pt modelId="{315E6B42-FF14-4AB1-8435-6F93DD42C637}">
      <dgm:prSet phldrT="[Текст]"/>
      <dgm:spPr/>
      <dgm:t>
        <a:bodyPr/>
        <a:lstStyle/>
        <a:p>
          <a:r>
            <a:rPr lang="ru-RU" b="0" i="0" dirty="0" smtClean="0"/>
            <a:t>Назначение и выплата ежемесячного пособия по уходу за ребенком</a:t>
          </a:r>
          <a:endParaRPr lang="ru-RU" b="0" dirty="0"/>
        </a:p>
      </dgm:t>
    </dgm:pt>
    <dgm:pt modelId="{4B5FF6D6-F7F1-4731-9F32-3D2AD3289C84}" type="parTrans" cxnId="{03718112-0269-4054-9D9C-5A6E0829FB79}">
      <dgm:prSet/>
      <dgm:spPr/>
      <dgm:t>
        <a:bodyPr/>
        <a:lstStyle/>
        <a:p>
          <a:endParaRPr lang="ru-RU"/>
        </a:p>
      </dgm:t>
    </dgm:pt>
    <dgm:pt modelId="{7B7A72EF-7416-4125-8251-9A998C40E29F}" type="sibTrans" cxnId="{03718112-0269-4054-9D9C-5A6E0829FB79}">
      <dgm:prSet/>
      <dgm:spPr/>
      <dgm:t>
        <a:bodyPr/>
        <a:lstStyle/>
        <a:p>
          <a:endParaRPr lang="ru-RU"/>
        </a:p>
      </dgm:t>
    </dgm:pt>
    <dgm:pt modelId="{02651812-339A-4BEF-9DA5-9CF5CFA2D9A9}">
      <dgm:prSet/>
      <dgm:spPr/>
      <dgm:t>
        <a:bodyPr/>
        <a:lstStyle/>
        <a:p>
          <a:r>
            <a:rPr lang="ru-RU" b="0" i="0" dirty="0" smtClean="0"/>
            <a:t>Назначение и выплата компенсационных выплат многодетным и молодым семьям</a:t>
          </a:r>
          <a:endParaRPr lang="ru-RU" b="0" dirty="0"/>
        </a:p>
      </dgm:t>
    </dgm:pt>
    <dgm:pt modelId="{EC67E3FF-D65D-4D66-AA0A-E31ADD46F49B}" type="parTrans" cxnId="{58988878-1A4F-436C-961D-010A6FD4153C}">
      <dgm:prSet/>
      <dgm:spPr/>
      <dgm:t>
        <a:bodyPr/>
        <a:lstStyle/>
        <a:p>
          <a:endParaRPr lang="ru-RU"/>
        </a:p>
      </dgm:t>
    </dgm:pt>
    <dgm:pt modelId="{7BA9B051-8E2D-4D20-BCAB-C603189B9926}" type="sibTrans" cxnId="{58988878-1A4F-436C-961D-010A6FD4153C}">
      <dgm:prSet/>
      <dgm:spPr/>
      <dgm:t>
        <a:bodyPr/>
        <a:lstStyle/>
        <a:p>
          <a:endParaRPr lang="ru-RU"/>
        </a:p>
      </dgm:t>
    </dgm:pt>
    <dgm:pt modelId="{0B0E1F2D-B477-4238-9853-97E900B81390}">
      <dgm:prSet/>
      <dgm:spPr/>
      <dgm:t>
        <a:bodyPr/>
        <a:lstStyle/>
        <a:p>
          <a:r>
            <a:rPr lang="ru-RU" b="0" i="0" dirty="0" smtClean="0"/>
            <a:t>Предоставление республиканского материнского капитала «Семья»</a:t>
          </a:r>
          <a:endParaRPr lang="ru-RU" b="0" dirty="0"/>
        </a:p>
      </dgm:t>
    </dgm:pt>
    <dgm:pt modelId="{983ADF42-03A3-400A-A386-AF258EC6ECB9}" type="parTrans" cxnId="{2F4DEF52-D68F-4614-BEBE-EEFA3E1A8AC4}">
      <dgm:prSet/>
      <dgm:spPr/>
      <dgm:t>
        <a:bodyPr/>
        <a:lstStyle/>
        <a:p>
          <a:endParaRPr lang="ru-RU"/>
        </a:p>
      </dgm:t>
    </dgm:pt>
    <dgm:pt modelId="{412F0A02-7E1F-4899-8F01-7A6C8958781F}" type="sibTrans" cxnId="{2F4DEF52-D68F-4614-BEBE-EEFA3E1A8AC4}">
      <dgm:prSet/>
      <dgm:spPr/>
      <dgm:t>
        <a:bodyPr/>
        <a:lstStyle/>
        <a:p>
          <a:endParaRPr lang="ru-RU"/>
        </a:p>
      </dgm:t>
    </dgm:pt>
    <dgm:pt modelId="{3DD0D1D9-035F-45BE-8E88-E338F1D79D8F}">
      <dgm:prSet/>
      <dgm:spPr/>
      <dgm:t>
        <a:bodyPr/>
        <a:lstStyle/>
        <a:p>
          <a:r>
            <a:rPr lang="ru-RU" b="0" i="0" dirty="0" smtClean="0"/>
            <a:t>Назначение ежемесячной выплаты в связи с рождением (усыновлением) первого ребенка</a:t>
          </a:r>
          <a:endParaRPr lang="ru-RU" b="0" dirty="0"/>
        </a:p>
      </dgm:t>
    </dgm:pt>
    <dgm:pt modelId="{64AF461E-FADF-41E0-98D4-D091EF378C3B}" type="parTrans" cxnId="{EF1BFAE4-FA56-4736-955D-CF69597B1286}">
      <dgm:prSet/>
      <dgm:spPr/>
      <dgm:t>
        <a:bodyPr/>
        <a:lstStyle/>
        <a:p>
          <a:endParaRPr lang="ru-RU"/>
        </a:p>
      </dgm:t>
    </dgm:pt>
    <dgm:pt modelId="{FB823B15-30E0-4C1B-A672-EC748073F8CF}" type="sibTrans" cxnId="{EF1BFAE4-FA56-4736-955D-CF69597B1286}">
      <dgm:prSet/>
      <dgm:spPr/>
      <dgm:t>
        <a:bodyPr/>
        <a:lstStyle/>
        <a:p>
          <a:endParaRPr lang="ru-RU"/>
        </a:p>
      </dgm:t>
    </dgm:pt>
    <dgm:pt modelId="{B3A197D6-FCBA-40D9-A010-4AD9908EC399}">
      <dgm:prSet/>
      <dgm:spPr/>
      <dgm:t>
        <a:bodyPr/>
        <a:lstStyle/>
        <a:p>
          <a:r>
            <a:rPr lang="ru-RU" b="0" i="0" dirty="0" smtClean="0"/>
            <a:t>Предоставление ежемесячной денежной выплаты при рождении (усыновлении) третьего или последующих детей</a:t>
          </a:r>
          <a:endParaRPr lang="ru-RU" b="0" dirty="0"/>
        </a:p>
      </dgm:t>
    </dgm:pt>
    <dgm:pt modelId="{4CC2CDCF-ECBF-4828-81A6-E5C39A5B1D3A}" type="parTrans" cxnId="{8BD86D3D-CA40-4CAC-A4B2-4A949C5E83E2}">
      <dgm:prSet/>
      <dgm:spPr/>
      <dgm:t>
        <a:bodyPr/>
        <a:lstStyle/>
        <a:p>
          <a:endParaRPr lang="ru-RU"/>
        </a:p>
      </dgm:t>
    </dgm:pt>
    <dgm:pt modelId="{1597497F-7A51-4084-9630-82E76F794B02}" type="sibTrans" cxnId="{8BD86D3D-CA40-4CAC-A4B2-4A949C5E83E2}">
      <dgm:prSet/>
      <dgm:spPr/>
      <dgm:t>
        <a:bodyPr/>
        <a:lstStyle/>
        <a:p>
          <a:endParaRPr lang="ru-RU"/>
        </a:p>
      </dgm:t>
    </dgm:pt>
    <dgm:pt modelId="{AA7FE3C6-6210-4D5C-AA25-83C6EC9C173F}">
      <dgm:prSet/>
      <dgm:spPr/>
      <dgm:t>
        <a:bodyPr/>
        <a:lstStyle/>
        <a:p>
          <a:r>
            <a:rPr lang="ru-RU" b="0" i="0" dirty="0" smtClean="0"/>
            <a:t>Предоставление регионального материнского капитала</a:t>
          </a:r>
          <a:endParaRPr lang="ru-RU" b="0" dirty="0"/>
        </a:p>
      </dgm:t>
    </dgm:pt>
    <dgm:pt modelId="{02997F30-92B8-45A6-AEFE-DFF9717F021A}" type="parTrans" cxnId="{316EA7B8-75B1-435F-807F-91E2275A980E}">
      <dgm:prSet/>
      <dgm:spPr/>
      <dgm:t>
        <a:bodyPr/>
        <a:lstStyle/>
        <a:p>
          <a:endParaRPr lang="ru-RU"/>
        </a:p>
      </dgm:t>
    </dgm:pt>
    <dgm:pt modelId="{FBEC31C8-7308-4552-B8CE-9D6C4EAB1EB7}" type="sibTrans" cxnId="{316EA7B8-75B1-435F-807F-91E2275A980E}">
      <dgm:prSet/>
      <dgm:spPr/>
      <dgm:t>
        <a:bodyPr/>
        <a:lstStyle/>
        <a:p>
          <a:endParaRPr lang="ru-RU"/>
        </a:p>
      </dgm:t>
    </dgm:pt>
    <dgm:pt modelId="{04A96533-A9A3-4E46-9FA0-4631A6346080}">
      <dgm:prSet/>
      <dgm:spPr/>
      <dgm:t>
        <a:bodyPr/>
        <a:lstStyle/>
        <a:p>
          <a:r>
            <a:rPr lang="ru-RU" b="0" i="0" dirty="0" smtClean="0"/>
            <a:t>Назначение ежемесячной денежной выплаты на ребенка в возрасте от трех до семи лет включительно в Республике Саха (Якутия)</a:t>
          </a:r>
          <a:endParaRPr lang="ru-RU" b="0" dirty="0"/>
        </a:p>
      </dgm:t>
    </dgm:pt>
    <dgm:pt modelId="{A8711A3C-0EB7-4C67-AC15-938CBF4757D3}" type="parTrans" cxnId="{C16E73C7-A66B-4A1B-8990-CE8D843DBEC5}">
      <dgm:prSet/>
      <dgm:spPr/>
      <dgm:t>
        <a:bodyPr/>
        <a:lstStyle/>
        <a:p>
          <a:endParaRPr lang="ru-RU"/>
        </a:p>
      </dgm:t>
    </dgm:pt>
    <dgm:pt modelId="{80FAED37-855B-4DA7-BB2F-FA373A6EDC3D}" type="sibTrans" cxnId="{C16E73C7-A66B-4A1B-8990-CE8D843DBEC5}">
      <dgm:prSet/>
      <dgm:spPr/>
      <dgm:t>
        <a:bodyPr/>
        <a:lstStyle/>
        <a:p>
          <a:endParaRPr lang="ru-RU"/>
        </a:p>
      </dgm:t>
    </dgm:pt>
    <dgm:pt modelId="{980240BA-6D4F-457E-BCD4-C40ACAFD0285}" type="pres">
      <dgm:prSet presAssocID="{60451DF4-FF1C-4033-881B-991AA819CB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2521BF-BB6A-4028-B1A4-EBEC88E5B0D3}" type="pres">
      <dgm:prSet presAssocID="{87F89878-CD0E-4C78-847C-E759015A8CAD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831B6D-69FB-4509-9061-BE3D95D63426}" type="pres">
      <dgm:prSet presAssocID="{D812C8A8-E5DA-44AC-91AD-3FA1F7F99A3A}" presName="sibTrans" presStyleCnt="0"/>
      <dgm:spPr/>
    </dgm:pt>
    <dgm:pt modelId="{941B82C6-0868-4F92-9346-79B4C9C1440A}" type="pres">
      <dgm:prSet presAssocID="{73FB3A2B-01B4-4B0B-9ABA-C65F50A4C7D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DB79D-6F15-43FA-9351-F275868EB261}" type="pres">
      <dgm:prSet presAssocID="{5BD84EBC-BEF2-4103-993E-FA80D3EB39DA}" presName="sibTrans" presStyleCnt="0"/>
      <dgm:spPr/>
    </dgm:pt>
    <dgm:pt modelId="{B1B5C4BF-5B2B-4319-AFC9-54140372CA90}" type="pres">
      <dgm:prSet presAssocID="{315E6B42-FF14-4AB1-8435-6F93DD42C637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701C9-1758-4D33-B5A6-DA4E45BFE7FB}" type="pres">
      <dgm:prSet presAssocID="{7B7A72EF-7416-4125-8251-9A998C40E29F}" presName="sibTrans" presStyleCnt="0"/>
      <dgm:spPr/>
    </dgm:pt>
    <dgm:pt modelId="{7D4E66D6-F125-4AA9-AB1A-DF91CDD07201}" type="pres">
      <dgm:prSet presAssocID="{02651812-339A-4BEF-9DA5-9CF5CFA2D9A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19365-BC3D-464C-A095-AA7D7169B2F3}" type="pres">
      <dgm:prSet presAssocID="{7BA9B051-8E2D-4D20-BCAB-C603189B9926}" presName="sibTrans" presStyleCnt="0"/>
      <dgm:spPr/>
    </dgm:pt>
    <dgm:pt modelId="{2DDD9F60-B7D3-4040-8A85-64AA6B9EB943}" type="pres">
      <dgm:prSet presAssocID="{0B0E1F2D-B477-4238-9853-97E900B8139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573D6-B6EF-4229-BE4A-86146AD3B4D4}" type="pres">
      <dgm:prSet presAssocID="{412F0A02-7E1F-4899-8F01-7A6C8958781F}" presName="sibTrans" presStyleCnt="0"/>
      <dgm:spPr/>
    </dgm:pt>
    <dgm:pt modelId="{68D63C16-6CFA-4267-901C-76C0B51EAE5C}" type="pres">
      <dgm:prSet presAssocID="{3DD0D1D9-035F-45BE-8E88-E338F1D79D8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208C6-FC50-4D11-A9F2-1D19B4070A0C}" type="pres">
      <dgm:prSet presAssocID="{FB823B15-30E0-4C1B-A672-EC748073F8CF}" presName="sibTrans" presStyleCnt="0"/>
      <dgm:spPr/>
    </dgm:pt>
    <dgm:pt modelId="{29D977A7-FFD0-4DF9-9301-3F07FC9574DD}" type="pres">
      <dgm:prSet presAssocID="{B3A197D6-FCBA-40D9-A010-4AD9908EC399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CC2538-BC67-46AB-8C8C-C481695630A5}" type="pres">
      <dgm:prSet presAssocID="{1597497F-7A51-4084-9630-82E76F794B02}" presName="sibTrans" presStyleCnt="0"/>
      <dgm:spPr/>
    </dgm:pt>
    <dgm:pt modelId="{F32FADA5-E833-4F7C-BAE4-8F12551AC262}" type="pres">
      <dgm:prSet presAssocID="{AA7FE3C6-6210-4D5C-AA25-83C6EC9C173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57AB01-D1A7-443A-BF92-B287D0560D5C}" type="pres">
      <dgm:prSet presAssocID="{FBEC31C8-7308-4552-B8CE-9D6C4EAB1EB7}" presName="sibTrans" presStyleCnt="0"/>
      <dgm:spPr/>
    </dgm:pt>
    <dgm:pt modelId="{B26264B4-38F4-4933-B95D-E6C205199EE1}" type="pres">
      <dgm:prSet presAssocID="{04A96533-A9A3-4E46-9FA0-4631A634608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988878-1A4F-436C-961D-010A6FD4153C}" srcId="{60451DF4-FF1C-4033-881B-991AA819CB1E}" destId="{02651812-339A-4BEF-9DA5-9CF5CFA2D9A9}" srcOrd="3" destOrd="0" parTransId="{EC67E3FF-D65D-4D66-AA0A-E31ADD46F49B}" sibTransId="{7BA9B051-8E2D-4D20-BCAB-C603189B9926}"/>
    <dgm:cxn modelId="{F2B91977-6D2C-4266-9BBE-F0E1F51E742E}" type="presOf" srcId="{0B0E1F2D-B477-4238-9853-97E900B81390}" destId="{2DDD9F60-B7D3-4040-8A85-64AA6B9EB943}" srcOrd="0" destOrd="0" presId="urn:microsoft.com/office/officeart/2005/8/layout/default"/>
    <dgm:cxn modelId="{2F4DEF52-D68F-4614-BEBE-EEFA3E1A8AC4}" srcId="{60451DF4-FF1C-4033-881B-991AA819CB1E}" destId="{0B0E1F2D-B477-4238-9853-97E900B81390}" srcOrd="4" destOrd="0" parTransId="{983ADF42-03A3-400A-A386-AF258EC6ECB9}" sibTransId="{412F0A02-7E1F-4899-8F01-7A6C8958781F}"/>
    <dgm:cxn modelId="{316EA7B8-75B1-435F-807F-91E2275A980E}" srcId="{60451DF4-FF1C-4033-881B-991AA819CB1E}" destId="{AA7FE3C6-6210-4D5C-AA25-83C6EC9C173F}" srcOrd="7" destOrd="0" parTransId="{02997F30-92B8-45A6-AEFE-DFF9717F021A}" sibTransId="{FBEC31C8-7308-4552-B8CE-9D6C4EAB1EB7}"/>
    <dgm:cxn modelId="{86505D9A-3EAC-4026-A079-B3C9C3470717}" type="presOf" srcId="{AA7FE3C6-6210-4D5C-AA25-83C6EC9C173F}" destId="{F32FADA5-E833-4F7C-BAE4-8F12551AC262}" srcOrd="0" destOrd="0" presId="urn:microsoft.com/office/officeart/2005/8/layout/default"/>
    <dgm:cxn modelId="{F2B4D0E2-89FB-44B0-8CE2-B89FFFD09EEC}" type="presOf" srcId="{73FB3A2B-01B4-4B0B-9ABA-C65F50A4C7D1}" destId="{941B82C6-0868-4F92-9346-79B4C9C1440A}" srcOrd="0" destOrd="0" presId="urn:microsoft.com/office/officeart/2005/8/layout/default"/>
    <dgm:cxn modelId="{DEB21912-33AC-41E1-911E-4D25A286B16C}" type="presOf" srcId="{02651812-339A-4BEF-9DA5-9CF5CFA2D9A9}" destId="{7D4E66D6-F125-4AA9-AB1A-DF91CDD07201}" srcOrd="0" destOrd="0" presId="urn:microsoft.com/office/officeart/2005/8/layout/default"/>
    <dgm:cxn modelId="{95F74684-667D-44F9-9F79-C041DA98FD1B}" srcId="{60451DF4-FF1C-4033-881B-991AA819CB1E}" destId="{73FB3A2B-01B4-4B0B-9ABA-C65F50A4C7D1}" srcOrd="1" destOrd="0" parTransId="{1844550C-BFE0-4556-AF81-2B6CE0DE03AD}" sibTransId="{5BD84EBC-BEF2-4103-993E-FA80D3EB39DA}"/>
    <dgm:cxn modelId="{D8267800-7822-4121-B9C5-7D12DBA767EE}" type="presOf" srcId="{60451DF4-FF1C-4033-881B-991AA819CB1E}" destId="{980240BA-6D4F-457E-BCD4-C40ACAFD0285}" srcOrd="0" destOrd="0" presId="urn:microsoft.com/office/officeart/2005/8/layout/default"/>
    <dgm:cxn modelId="{C16E73C7-A66B-4A1B-8990-CE8D843DBEC5}" srcId="{60451DF4-FF1C-4033-881B-991AA819CB1E}" destId="{04A96533-A9A3-4E46-9FA0-4631A6346080}" srcOrd="8" destOrd="0" parTransId="{A8711A3C-0EB7-4C67-AC15-938CBF4757D3}" sibTransId="{80FAED37-855B-4DA7-BB2F-FA373A6EDC3D}"/>
    <dgm:cxn modelId="{520A9CCA-A270-4449-8B44-080C4F757DE7}" type="presOf" srcId="{87F89878-CD0E-4C78-847C-E759015A8CAD}" destId="{062521BF-BB6A-4028-B1A4-EBEC88E5B0D3}" srcOrd="0" destOrd="0" presId="urn:microsoft.com/office/officeart/2005/8/layout/default"/>
    <dgm:cxn modelId="{A789D3DF-E2CF-4FA3-A2CA-878E58043113}" type="presOf" srcId="{B3A197D6-FCBA-40D9-A010-4AD9908EC399}" destId="{29D977A7-FFD0-4DF9-9301-3F07FC9574DD}" srcOrd="0" destOrd="0" presId="urn:microsoft.com/office/officeart/2005/8/layout/default"/>
    <dgm:cxn modelId="{6EF67696-5CAF-4813-95D7-9F87AF0014F4}" type="presOf" srcId="{315E6B42-FF14-4AB1-8435-6F93DD42C637}" destId="{B1B5C4BF-5B2B-4319-AFC9-54140372CA90}" srcOrd="0" destOrd="0" presId="urn:microsoft.com/office/officeart/2005/8/layout/default"/>
    <dgm:cxn modelId="{EF1BFAE4-FA56-4736-955D-CF69597B1286}" srcId="{60451DF4-FF1C-4033-881B-991AA819CB1E}" destId="{3DD0D1D9-035F-45BE-8E88-E338F1D79D8F}" srcOrd="5" destOrd="0" parTransId="{64AF461E-FADF-41E0-98D4-D091EF378C3B}" sibTransId="{FB823B15-30E0-4C1B-A672-EC748073F8CF}"/>
    <dgm:cxn modelId="{458C95AB-120C-4D85-90B3-A99246FFE1F5}" type="presOf" srcId="{3DD0D1D9-035F-45BE-8E88-E338F1D79D8F}" destId="{68D63C16-6CFA-4267-901C-76C0B51EAE5C}" srcOrd="0" destOrd="0" presId="urn:microsoft.com/office/officeart/2005/8/layout/default"/>
    <dgm:cxn modelId="{8BD86D3D-CA40-4CAC-A4B2-4A949C5E83E2}" srcId="{60451DF4-FF1C-4033-881B-991AA819CB1E}" destId="{B3A197D6-FCBA-40D9-A010-4AD9908EC399}" srcOrd="6" destOrd="0" parTransId="{4CC2CDCF-ECBF-4828-81A6-E5C39A5B1D3A}" sibTransId="{1597497F-7A51-4084-9630-82E76F794B02}"/>
    <dgm:cxn modelId="{03718112-0269-4054-9D9C-5A6E0829FB79}" srcId="{60451DF4-FF1C-4033-881B-991AA819CB1E}" destId="{315E6B42-FF14-4AB1-8435-6F93DD42C637}" srcOrd="2" destOrd="0" parTransId="{4B5FF6D6-F7F1-4731-9F32-3D2AD3289C84}" sibTransId="{7B7A72EF-7416-4125-8251-9A998C40E29F}"/>
    <dgm:cxn modelId="{4E6B66F4-A22D-4CA1-B6C9-3F522FF98402}" srcId="{60451DF4-FF1C-4033-881B-991AA819CB1E}" destId="{87F89878-CD0E-4C78-847C-E759015A8CAD}" srcOrd="0" destOrd="0" parTransId="{3EE175DE-2169-4255-82DC-145CAB913D0A}" sibTransId="{D812C8A8-E5DA-44AC-91AD-3FA1F7F99A3A}"/>
    <dgm:cxn modelId="{C54B0B64-2B9C-429E-8FAB-83B843555070}" type="presOf" srcId="{04A96533-A9A3-4E46-9FA0-4631A6346080}" destId="{B26264B4-38F4-4933-B95D-E6C205199EE1}" srcOrd="0" destOrd="0" presId="urn:microsoft.com/office/officeart/2005/8/layout/default"/>
    <dgm:cxn modelId="{2C9DE759-1F6B-4963-A639-112AC18BC0AC}" type="presParOf" srcId="{980240BA-6D4F-457E-BCD4-C40ACAFD0285}" destId="{062521BF-BB6A-4028-B1A4-EBEC88E5B0D3}" srcOrd="0" destOrd="0" presId="urn:microsoft.com/office/officeart/2005/8/layout/default"/>
    <dgm:cxn modelId="{7DC18DD0-BA2F-4177-92DD-6488039FEBB6}" type="presParOf" srcId="{980240BA-6D4F-457E-BCD4-C40ACAFD0285}" destId="{11831B6D-69FB-4509-9061-BE3D95D63426}" srcOrd="1" destOrd="0" presId="urn:microsoft.com/office/officeart/2005/8/layout/default"/>
    <dgm:cxn modelId="{9C4DFEBD-5938-4396-A4C6-453838606319}" type="presParOf" srcId="{980240BA-6D4F-457E-BCD4-C40ACAFD0285}" destId="{941B82C6-0868-4F92-9346-79B4C9C1440A}" srcOrd="2" destOrd="0" presId="urn:microsoft.com/office/officeart/2005/8/layout/default"/>
    <dgm:cxn modelId="{602F02E2-5CF8-41C8-8B44-D4AC07807125}" type="presParOf" srcId="{980240BA-6D4F-457E-BCD4-C40ACAFD0285}" destId="{419DB79D-6F15-43FA-9351-F275868EB261}" srcOrd="3" destOrd="0" presId="urn:microsoft.com/office/officeart/2005/8/layout/default"/>
    <dgm:cxn modelId="{2D118C5C-B078-4937-BC04-AFD7844B0940}" type="presParOf" srcId="{980240BA-6D4F-457E-BCD4-C40ACAFD0285}" destId="{B1B5C4BF-5B2B-4319-AFC9-54140372CA90}" srcOrd="4" destOrd="0" presId="urn:microsoft.com/office/officeart/2005/8/layout/default"/>
    <dgm:cxn modelId="{377A7C8C-B022-4052-8640-63B977F0D8F3}" type="presParOf" srcId="{980240BA-6D4F-457E-BCD4-C40ACAFD0285}" destId="{3B7701C9-1758-4D33-B5A6-DA4E45BFE7FB}" srcOrd="5" destOrd="0" presId="urn:microsoft.com/office/officeart/2005/8/layout/default"/>
    <dgm:cxn modelId="{FB93D02B-0B08-4242-84D1-03761BC1ED78}" type="presParOf" srcId="{980240BA-6D4F-457E-BCD4-C40ACAFD0285}" destId="{7D4E66D6-F125-4AA9-AB1A-DF91CDD07201}" srcOrd="6" destOrd="0" presId="urn:microsoft.com/office/officeart/2005/8/layout/default"/>
    <dgm:cxn modelId="{309F2DDE-C3F0-4749-A9A4-1810307ED4B2}" type="presParOf" srcId="{980240BA-6D4F-457E-BCD4-C40ACAFD0285}" destId="{FB519365-BC3D-464C-A095-AA7D7169B2F3}" srcOrd="7" destOrd="0" presId="urn:microsoft.com/office/officeart/2005/8/layout/default"/>
    <dgm:cxn modelId="{88FEA41C-D1BA-4B40-914B-7134A2BF43A3}" type="presParOf" srcId="{980240BA-6D4F-457E-BCD4-C40ACAFD0285}" destId="{2DDD9F60-B7D3-4040-8A85-64AA6B9EB943}" srcOrd="8" destOrd="0" presId="urn:microsoft.com/office/officeart/2005/8/layout/default"/>
    <dgm:cxn modelId="{705D3DDF-6188-40DC-BD0B-4074B978B90C}" type="presParOf" srcId="{980240BA-6D4F-457E-BCD4-C40ACAFD0285}" destId="{5B6573D6-B6EF-4229-BE4A-86146AD3B4D4}" srcOrd="9" destOrd="0" presId="urn:microsoft.com/office/officeart/2005/8/layout/default"/>
    <dgm:cxn modelId="{967D85E8-5559-4325-90EE-A3B7D313D16D}" type="presParOf" srcId="{980240BA-6D4F-457E-BCD4-C40ACAFD0285}" destId="{68D63C16-6CFA-4267-901C-76C0B51EAE5C}" srcOrd="10" destOrd="0" presId="urn:microsoft.com/office/officeart/2005/8/layout/default"/>
    <dgm:cxn modelId="{F6668FA3-13A4-4AC8-9B8C-7075B307E871}" type="presParOf" srcId="{980240BA-6D4F-457E-BCD4-C40ACAFD0285}" destId="{8C8208C6-FC50-4D11-A9F2-1D19B4070A0C}" srcOrd="11" destOrd="0" presId="urn:microsoft.com/office/officeart/2005/8/layout/default"/>
    <dgm:cxn modelId="{A328416C-ECDF-48D5-ACCA-0B3948F2E5A7}" type="presParOf" srcId="{980240BA-6D4F-457E-BCD4-C40ACAFD0285}" destId="{29D977A7-FFD0-4DF9-9301-3F07FC9574DD}" srcOrd="12" destOrd="0" presId="urn:microsoft.com/office/officeart/2005/8/layout/default"/>
    <dgm:cxn modelId="{93C64B84-7C04-4436-92ED-8B3DD281E30E}" type="presParOf" srcId="{980240BA-6D4F-457E-BCD4-C40ACAFD0285}" destId="{68CC2538-BC67-46AB-8C8C-C481695630A5}" srcOrd="13" destOrd="0" presId="urn:microsoft.com/office/officeart/2005/8/layout/default"/>
    <dgm:cxn modelId="{4084AC86-951A-4FEC-9B59-C27380B76F7B}" type="presParOf" srcId="{980240BA-6D4F-457E-BCD4-C40ACAFD0285}" destId="{F32FADA5-E833-4F7C-BAE4-8F12551AC262}" srcOrd="14" destOrd="0" presId="urn:microsoft.com/office/officeart/2005/8/layout/default"/>
    <dgm:cxn modelId="{E61664E8-0397-4B50-A949-BB3791C755E3}" type="presParOf" srcId="{980240BA-6D4F-457E-BCD4-C40ACAFD0285}" destId="{EF57AB01-D1A7-443A-BF92-B287D0560D5C}" srcOrd="15" destOrd="0" presId="urn:microsoft.com/office/officeart/2005/8/layout/default"/>
    <dgm:cxn modelId="{9857FA20-374B-4CCA-AE16-E276FEF3D488}" type="presParOf" srcId="{980240BA-6D4F-457E-BCD4-C40ACAFD0285}" destId="{B26264B4-38F4-4933-B95D-E6C205199EE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521BF-BB6A-4028-B1A4-EBEC88E5B0D3}">
      <dsp:nvSpPr>
        <dsp:cNvPr id="0" name=""/>
        <dsp:cNvSpPr/>
      </dsp:nvSpPr>
      <dsp:spPr>
        <a:xfrm>
          <a:off x="1380107" y="1155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и выплата ежемесячного пособия на ребенка</a:t>
          </a:r>
          <a:endParaRPr lang="ru-RU" sz="1700" b="0" kern="1200" dirty="0"/>
        </a:p>
      </dsp:txBody>
      <dsp:txXfrm>
        <a:off x="1380107" y="1155"/>
        <a:ext cx="2631375" cy="1578825"/>
      </dsp:txXfrm>
    </dsp:sp>
    <dsp:sp modelId="{941B82C6-0868-4F92-9346-79B4C9C1440A}">
      <dsp:nvSpPr>
        <dsp:cNvPr id="0" name=""/>
        <dsp:cNvSpPr/>
      </dsp:nvSpPr>
      <dsp:spPr>
        <a:xfrm>
          <a:off x="4274621" y="1155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и выплата единовременного пособия при рождении ребенка</a:t>
          </a:r>
          <a:endParaRPr lang="ru-RU" sz="1700" b="0" kern="1200" dirty="0"/>
        </a:p>
      </dsp:txBody>
      <dsp:txXfrm>
        <a:off x="4274621" y="1155"/>
        <a:ext cx="2631375" cy="1578825"/>
      </dsp:txXfrm>
    </dsp:sp>
    <dsp:sp modelId="{B1B5C4BF-5B2B-4319-AFC9-54140372CA90}">
      <dsp:nvSpPr>
        <dsp:cNvPr id="0" name=""/>
        <dsp:cNvSpPr/>
      </dsp:nvSpPr>
      <dsp:spPr>
        <a:xfrm>
          <a:off x="7169134" y="1155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и выплата ежемесячного пособия по уходу за ребенком</a:t>
          </a:r>
          <a:endParaRPr lang="ru-RU" sz="1700" b="0" kern="1200" dirty="0"/>
        </a:p>
      </dsp:txBody>
      <dsp:txXfrm>
        <a:off x="7169134" y="1155"/>
        <a:ext cx="2631375" cy="1578825"/>
      </dsp:txXfrm>
    </dsp:sp>
    <dsp:sp modelId="{7D4E66D6-F125-4AA9-AB1A-DF91CDD07201}">
      <dsp:nvSpPr>
        <dsp:cNvPr id="0" name=""/>
        <dsp:cNvSpPr/>
      </dsp:nvSpPr>
      <dsp:spPr>
        <a:xfrm>
          <a:off x="1380107" y="1843118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и выплата компенсационных выплат многодетным и молодым семьям</a:t>
          </a:r>
          <a:endParaRPr lang="ru-RU" sz="1700" b="0" kern="1200" dirty="0"/>
        </a:p>
      </dsp:txBody>
      <dsp:txXfrm>
        <a:off x="1380107" y="1843118"/>
        <a:ext cx="2631375" cy="1578825"/>
      </dsp:txXfrm>
    </dsp:sp>
    <dsp:sp modelId="{2DDD9F60-B7D3-4040-8A85-64AA6B9EB943}">
      <dsp:nvSpPr>
        <dsp:cNvPr id="0" name=""/>
        <dsp:cNvSpPr/>
      </dsp:nvSpPr>
      <dsp:spPr>
        <a:xfrm>
          <a:off x="4274621" y="1843118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Предоставление республиканского материнского капитала «Семья»</a:t>
          </a:r>
          <a:endParaRPr lang="ru-RU" sz="1700" b="0" kern="1200" dirty="0"/>
        </a:p>
      </dsp:txBody>
      <dsp:txXfrm>
        <a:off x="4274621" y="1843118"/>
        <a:ext cx="2631375" cy="1578825"/>
      </dsp:txXfrm>
    </dsp:sp>
    <dsp:sp modelId="{68D63C16-6CFA-4267-901C-76C0B51EAE5C}">
      <dsp:nvSpPr>
        <dsp:cNvPr id="0" name=""/>
        <dsp:cNvSpPr/>
      </dsp:nvSpPr>
      <dsp:spPr>
        <a:xfrm>
          <a:off x="7169134" y="1843118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ежемесячной выплаты в связи с рождением (усыновлением) первого ребенка</a:t>
          </a:r>
          <a:endParaRPr lang="ru-RU" sz="1700" b="0" kern="1200" dirty="0"/>
        </a:p>
      </dsp:txBody>
      <dsp:txXfrm>
        <a:off x="7169134" y="1843118"/>
        <a:ext cx="2631375" cy="1578825"/>
      </dsp:txXfrm>
    </dsp:sp>
    <dsp:sp modelId="{29D977A7-FFD0-4DF9-9301-3F07FC9574DD}">
      <dsp:nvSpPr>
        <dsp:cNvPr id="0" name=""/>
        <dsp:cNvSpPr/>
      </dsp:nvSpPr>
      <dsp:spPr>
        <a:xfrm>
          <a:off x="1380107" y="3685081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Предоставление ежемесячной денежной выплаты при рождении (усыновлении) третьего или последующих детей</a:t>
          </a:r>
          <a:endParaRPr lang="ru-RU" sz="1700" b="0" kern="1200" dirty="0"/>
        </a:p>
      </dsp:txBody>
      <dsp:txXfrm>
        <a:off x="1380107" y="3685081"/>
        <a:ext cx="2631375" cy="1578825"/>
      </dsp:txXfrm>
    </dsp:sp>
    <dsp:sp modelId="{F32FADA5-E833-4F7C-BAE4-8F12551AC262}">
      <dsp:nvSpPr>
        <dsp:cNvPr id="0" name=""/>
        <dsp:cNvSpPr/>
      </dsp:nvSpPr>
      <dsp:spPr>
        <a:xfrm>
          <a:off x="4274621" y="3685081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Предоставление регионального материнского капитала</a:t>
          </a:r>
          <a:endParaRPr lang="ru-RU" sz="1700" b="0" kern="1200" dirty="0"/>
        </a:p>
      </dsp:txBody>
      <dsp:txXfrm>
        <a:off x="4274621" y="3685081"/>
        <a:ext cx="2631375" cy="1578825"/>
      </dsp:txXfrm>
    </dsp:sp>
    <dsp:sp modelId="{B26264B4-38F4-4933-B95D-E6C205199EE1}">
      <dsp:nvSpPr>
        <dsp:cNvPr id="0" name=""/>
        <dsp:cNvSpPr/>
      </dsp:nvSpPr>
      <dsp:spPr>
        <a:xfrm>
          <a:off x="7169134" y="3685081"/>
          <a:ext cx="2631375" cy="157882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 smtClean="0"/>
            <a:t>Назначение ежемесячной денежной выплаты на ребенка в возрасте от трех до семи лет включительно в Республике Саха (Якутия)</a:t>
          </a:r>
          <a:endParaRPr lang="ru-RU" sz="1700" b="0" kern="1200" dirty="0"/>
        </a:p>
      </dsp:txBody>
      <dsp:txXfrm>
        <a:off x="7169134" y="3685081"/>
        <a:ext cx="2631375" cy="1578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51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35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50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9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84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583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44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82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0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4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19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6EDE1-E1E6-4C78-8DE3-1B8272BAC4BA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251FE-A0A0-44B6-BE70-CA0C12420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25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-yakutia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eta.e-yakutia.ru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0"/>
            <a:ext cx="1159098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вал 5"/>
          <p:cNvSpPr/>
          <p:nvPr/>
        </p:nvSpPr>
        <p:spPr>
          <a:xfrm>
            <a:off x="2854037" y="0"/>
            <a:ext cx="6262254" cy="6262254"/>
          </a:xfrm>
          <a:prstGeom prst="ellipse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164" y="1168258"/>
            <a:ext cx="9144000" cy="2387600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Получение услуг в электронном виде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3164" y="4081175"/>
            <a:ext cx="9144000" cy="1655762"/>
          </a:xfrm>
        </p:spPr>
        <p:txBody>
          <a:bodyPr/>
          <a:lstStyle/>
          <a:p>
            <a:r>
              <a:rPr lang="ru-RU" dirty="0" smtClean="0"/>
              <a:t>Детские пособия, </a:t>
            </a:r>
            <a:br>
              <a:rPr lang="ru-RU" dirty="0" smtClean="0"/>
            </a:br>
            <a:r>
              <a:rPr lang="ru-RU" dirty="0" smtClean="0"/>
              <a:t>поддержка семей с детьми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10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667" y="477207"/>
            <a:ext cx="8697539" cy="49060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818564" y="5682888"/>
            <a:ext cx="6471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На шаге № 4</a:t>
            </a:r>
            <a:r>
              <a:rPr lang="ru-RU" sz="2000" b="1" dirty="0"/>
              <a:t> </a:t>
            </a:r>
            <a:r>
              <a:rPr lang="ru-RU" sz="2000" b="1" dirty="0" smtClean="0"/>
              <a:t>еще раз проверьте все введенные данные.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08088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31" y="824197"/>
            <a:ext cx="10058400" cy="1904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598395" y="3008960"/>
            <a:ext cx="4726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А затем нажмите «Отправить». Готово!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911" y="3008960"/>
            <a:ext cx="2265043" cy="22650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09076" y="5310988"/>
            <a:ext cx="65047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Точно таким же образом вы можете оформить практически все региональные выплаты и пособия.</a:t>
            </a:r>
          </a:p>
        </p:txBody>
      </p:sp>
    </p:spTree>
    <p:extLst>
      <p:ext uri="{BB962C8B-B14F-4D97-AF65-F5344CB8AC3E}">
        <p14:creationId xmlns:p14="http://schemas.microsoft.com/office/powerpoint/2010/main" val="3439193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5128"/>
            <a:ext cx="4023509" cy="3241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6092" y="1066800"/>
            <a:ext cx="80018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В период действия ограничительных мер оригиналы документов (в случае подачи заявления в электронном виде) предоставлять в УСЗН для сверки не нужно.</a:t>
            </a:r>
          </a:p>
          <a:p>
            <a:pPr algn="just"/>
            <a:endParaRPr lang="ru-RU" sz="2400" b="1" dirty="0"/>
          </a:p>
          <a:p>
            <a:pPr algn="just"/>
            <a:r>
              <a:rPr lang="ru-RU" sz="2400" b="1" dirty="0" smtClean="0"/>
              <a:t>Но обращаем внимание на то, что после снятия ограничительных мер в течение одного месяца необходимо пройти сверку с оригиналами документов непосредственно в Управлении соцзащиты по месту назначения.</a:t>
            </a:r>
          </a:p>
        </p:txBody>
      </p:sp>
    </p:spTree>
    <p:extLst>
      <p:ext uri="{BB962C8B-B14F-4D97-AF65-F5344CB8AC3E}">
        <p14:creationId xmlns:p14="http://schemas.microsoft.com/office/powerpoint/2010/main" val="373028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45128"/>
            <a:ext cx="4023509" cy="32419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32964" y="845128"/>
            <a:ext cx="80018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Согласно Постановления Правительства Республики Саха (Якутия) </a:t>
            </a:r>
          </a:p>
          <a:p>
            <a:pPr algn="just"/>
            <a:r>
              <a:rPr lang="ru-RU" sz="2000" b="1" dirty="0" smtClean="0"/>
              <a:t>№ 357 от 19.11.2020 </a:t>
            </a:r>
            <a:r>
              <a:rPr lang="ru-RU" sz="2000" b="1" u="sng" dirty="0" smtClean="0"/>
              <a:t>автоматически продлеваются </a:t>
            </a:r>
            <a:r>
              <a:rPr lang="ru-RU" sz="2000" b="1" dirty="0" smtClean="0"/>
              <a:t>следующие пособия:</a:t>
            </a:r>
          </a:p>
          <a:p>
            <a:pPr algn="just"/>
            <a:endParaRPr lang="ru-RU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/>
              <a:t>Е</a:t>
            </a:r>
            <a:r>
              <a:rPr lang="ru-RU" sz="2000" b="1" dirty="0" smtClean="0"/>
              <a:t>жемесячная выплата </a:t>
            </a:r>
            <a:r>
              <a:rPr lang="ru-RU" sz="2000" b="1" dirty="0"/>
              <a:t>в связи с рождением (усыновлением) третьего ребенка или последующих </a:t>
            </a:r>
            <a:r>
              <a:rPr lang="ru-RU" sz="2000" b="1" dirty="0" smtClean="0"/>
              <a:t>детей на 1 год;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Ежемесячная выплата в связи с рождением (усыновлением) первого ребенка на новый срок до достижения ребенком 2 или 3 лет;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/>
              <a:t>Ежемесячное пособие на ребенка (от 0 до 16 лет) на 1 год.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b="1" dirty="0"/>
          </a:p>
          <a:p>
            <a:pPr algn="just"/>
            <a:r>
              <a:rPr lang="ru-RU" sz="2000" b="1" dirty="0" smtClean="0"/>
              <a:t>Гражданам, которые должны были пройти перерегистрацию пособий с 01 октября 2020 по 01 марта 2021 года, пособия будут продлены автоматически, без предоставления заявления и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30463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85136"/>
            <a:ext cx="12192000" cy="17506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84910" y="942108"/>
            <a:ext cx="10889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/>
              <a:t>	Оформить все необходимые выплаты можно не выходя из дома с использованием регионального портала государственных и муниципальных услуг. Адрес сайта:</a:t>
            </a:r>
          </a:p>
          <a:p>
            <a:pPr algn="just"/>
            <a:endParaRPr lang="ru-RU" sz="2800" dirty="0">
              <a:hlinkClick r:id="rId3"/>
            </a:endParaRPr>
          </a:p>
          <a:p>
            <a:pPr algn="ctr"/>
            <a:r>
              <a:rPr lang="en-US" sz="2800" dirty="0" smtClean="0">
                <a:hlinkClick r:id="rId3"/>
              </a:rPr>
              <a:t>https://e-yakutia.ru/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824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618" y="157307"/>
            <a:ext cx="10515600" cy="1325563"/>
          </a:xfrm>
        </p:spPr>
        <p:txBody>
          <a:bodyPr/>
          <a:lstStyle/>
          <a:p>
            <a:r>
              <a:rPr lang="ru-RU" dirty="0" smtClean="0"/>
              <a:t>Услуги по получению детских пособий, которые можно оформить </a:t>
            </a:r>
            <a:r>
              <a:rPr lang="ru-RU" dirty="0" err="1" smtClean="0"/>
              <a:t>электронно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19222975"/>
              </p:ext>
            </p:extLst>
          </p:nvPr>
        </p:nvGraphicFramePr>
        <p:xfrm>
          <a:off x="374073" y="1482870"/>
          <a:ext cx="11180618" cy="526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73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8522"/>
            <a:ext cx="10515600" cy="1325563"/>
          </a:xfrm>
        </p:spPr>
        <p:txBody>
          <a:bodyPr/>
          <a:lstStyle/>
          <a:p>
            <a:r>
              <a:rPr lang="ru-RU" dirty="0" smtClean="0"/>
              <a:t>Как получать услуги?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63" y="1468224"/>
            <a:ext cx="4842164" cy="11141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6158344" y="1468224"/>
            <a:ext cx="5237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Войдите на сайт с любого устройства, имеющего доступ к интернету – это может быть компьютер, смартфон или планшет.</a:t>
            </a:r>
            <a:endParaRPr lang="ru-RU" sz="2000" b="1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3080625" y="2719855"/>
            <a:ext cx="383011" cy="54164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63" y="3399006"/>
            <a:ext cx="4842164" cy="13170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Box 15"/>
          <p:cNvSpPr txBox="1"/>
          <p:nvPr/>
        </p:nvSpPr>
        <p:spPr>
          <a:xfrm>
            <a:off x="6158344" y="3417503"/>
            <a:ext cx="5237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Авторизуйтесь на сайте с использованием учетной записи от </a:t>
            </a:r>
            <a:r>
              <a:rPr lang="ru-RU" sz="2000" b="1" dirty="0" err="1" smtClean="0"/>
              <a:t>госуслуг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012240"/>
            <a:ext cx="4883727" cy="154913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6158344" y="5315576"/>
            <a:ext cx="52370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Обратите внимание на то, что ваша учетная запись должна иметь статус «Подтвержденная».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861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0" y="546628"/>
            <a:ext cx="6767703" cy="2099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460671" y="546628"/>
            <a:ext cx="40663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Сайт имеет удобную навигацию, самые популярные услуги вы увидите сразу на главной странице.</a:t>
            </a:r>
            <a:endParaRPr lang="ru-RU" sz="20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993" b="29968"/>
          <a:stretch/>
        </p:blipFill>
        <p:spPr>
          <a:xfrm>
            <a:off x="464370" y="4057860"/>
            <a:ext cx="976503" cy="24606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64370" y="2998089"/>
            <a:ext cx="4066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Чтобы найти остальные услуги, воспользуйтесь боковым меню.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90255" y="4170218"/>
            <a:ext cx="37822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Популярные услуги</a:t>
            </a:r>
          </a:p>
          <a:p>
            <a:endParaRPr lang="ru-RU" dirty="0"/>
          </a:p>
          <a:p>
            <a:r>
              <a:rPr lang="ru-RU" dirty="0" smtClean="0"/>
              <a:t>Все услуги</a:t>
            </a:r>
          </a:p>
          <a:p>
            <a:endParaRPr lang="ru-RU" dirty="0"/>
          </a:p>
          <a:p>
            <a:r>
              <a:rPr lang="ru-RU" dirty="0" smtClean="0"/>
              <a:t>Популярные ведомства</a:t>
            </a:r>
          </a:p>
          <a:p>
            <a:endParaRPr lang="ru-RU" dirty="0"/>
          </a:p>
          <a:p>
            <a:r>
              <a:rPr lang="ru-RU" dirty="0" smtClean="0"/>
              <a:t>Все ведомства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7" y="4057860"/>
            <a:ext cx="6275723" cy="14285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5472546" y="4882967"/>
            <a:ext cx="432261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76807" y="5673540"/>
            <a:ext cx="6275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Найдите в списке необходимое ведомство.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24754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84" y="790048"/>
            <a:ext cx="10058400" cy="12311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84" y="2235501"/>
            <a:ext cx="10058400" cy="5367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41484" y="2986648"/>
            <a:ext cx="64767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Из списка услуг выберите необходимую услугу. Разберем на примере получения ежемесячного пособия на ребенка.</a:t>
            </a:r>
            <a:endParaRPr lang="ru-RU" sz="20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84" y="4216659"/>
            <a:ext cx="6354062" cy="23148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918241" y="4216659"/>
            <a:ext cx="4282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Здесь вы можете ознакомится с подробной информацией по услуге. Ознакомившись, нажмите на</a:t>
            </a:r>
            <a:endParaRPr lang="ru-RU" sz="2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776" y="5374108"/>
            <a:ext cx="2657846" cy="7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7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97" y="357322"/>
            <a:ext cx="10058400" cy="36326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540737" y="4424478"/>
            <a:ext cx="68231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Сайт перенаправит вас на портал </a:t>
            </a:r>
            <a:r>
              <a:rPr lang="en-US" sz="2000" b="1" dirty="0">
                <a:hlinkClick r:id="rId3"/>
              </a:rPr>
              <a:t>https://beta.e-yakutia.ru</a:t>
            </a:r>
            <a:r>
              <a:rPr lang="en-US" sz="2000" b="1" dirty="0" smtClean="0">
                <a:hlinkClick r:id="rId3"/>
              </a:rPr>
              <a:t>/</a:t>
            </a:r>
            <a:r>
              <a:rPr lang="ru-RU" sz="2000" b="1" dirty="0" smtClean="0"/>
              <a:t>. Авторизуйтесь на нем повторно и выберите «Получить услугу».</a:t>
            </a:r>
            <a:endParaRPr lang="ru-RU" sz="2000" b="1" dirty="0"/>
          </a:p>
        </p:txBody>
      </p:sp>
      <p:sp>
        <p:nvSpPr>
          <p:cNvPr id="6" name="Стрелка вверх 5"/>
          <p:cNvSpPr/>
          <p:nvPr/>
        </p:nvSpPr>
        <p:spPr>
          <a:xfrm>
            <a:off x="9531927" y="4119608"/>
            <a:ext cx="443346" cy="60973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47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68" y="343839"/>
            <a:ext cx="8213340" cy="4749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029221" y="5281107"/>
            <a:ext cx="8510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Откроется форма заполнения заявления. Выберите нужное подразделение Управления соцзащиты, затем </a:t>
            </a:r>
            <a:r>
              <a:rPr lang="ru-RU" sz="2000" b="1" dirty="0"/>
              <a:t>з</a:t>
            </a:r>
            <a:r>
              <a:rPr lang="ru-RU" sz="2000" b="1" dirty="0" smtClean="0"/>
              <a:t>аполните все необходимые пункты по шагам. Многие пункты будут заполнены из ваших данных в личном кабинете – проверьте их корректность.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5442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647" y="709339"/>
            <a:ext cx="9030960" cy="39153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924110" y="5100998"/>
            <a:ext cx="8510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На шаге № 3 требуется прикрепить необходимые документы. Это могут быть скан-образы документов или четкие фотографии. </a:t>
            </a:r>
            <a:r>
              <a:rPr lang="ru-RU" sz="2000" b="1" dirty="0" smtClean="0"/>
              <a:t>Внимательно прикрепите каждый документ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3793855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488</Words>
  <Application>Microsoft Office PowerPoint</Application>
  <PresentationFormat>Широкоэкранный</PresentationFormat>
  <Paragraphs>48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Получение услуг в электронном виде</vt:lpstr>
      <vt:lpstr>Презентация PowerPoint</vt:lpstr>
      <vt:lpstr>Услуги по получению детских пособий, которые можно оформить электронно</vt:lpstr>
      <vt:lpstr>Как получать услуги?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SENSEI</dc:creator>
  <cp:lastModifiedBy>SENSEI</cp:lastModifiedBy>
  <cp:revision>24</cp:revision>
  <dcterms:created xsi:type="dcterms:W3CDTF">2020-11-22T10:21:15Z</dcterms:created>
  <dcterms:modified xsi:type="dcterms:W3CDTF">2020-11-23T13:49:27Z</dcterms:modified>
</cp:coreProperties>
</file>