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2" autoAdjust="0"/>
    <p:restoredTop sz="86478" autoAdjust="0"/>
  </p:normalViewPr>
  <p:slideViewPr>
    <p:cSldViewPr>
      <p:cViewPr>
        <p:scale>
          <a:sx n="100" d="100"/>
          <a:sy n="100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8" cy="499433"/>
          </a:xfrm>
          <a:prstGeom prst="rect">
            <a:avLst/>
          </a:prstGeom>
        </p:spPr>
        <p:txBody>
          <a:bodyPr vert="horz" lIns="91838" tIns="45918" rIns="91838" bIns="459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0"/>
            <a:ext cx="2972548" cy="499433"/>
          </a:xfrm>
          <a:prstGeom prst="rect">
            <a:avLst/>
          </a:prstGeom>
        </p:spPr>
        <p:txBody>
          <a:bodyPr vert="horz" lIns="91838" tIns="45918" rIns="91838" bIns="45918" rtlCol="0"/>
          <a:lstStyle>
            <a:lvl1pPr algn="r">
              <a:defRPr sz="1200"/>
            </a:lvl1pPr>
          </a:lstStyle>
          <a:p>
            <a:fld id="{71E2EEB9-5353-4120-90BF-DBB07F3D84E5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18" rIns="91838" bIns="459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2" y="4787545"/>
            <a:ext cx="5487041" cy="3915924"/>
          </a:xfrm>
          <a:prstGeom prst="rect">
            <a:avLst/>
          </a:prstGeom>
        </p:spPr>
        <p:txBody>
          <a:bodyPr vert="horz" lIns="91838" tIns="45918" rIns="91838" bIns="459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7844"/>
            <a:ext cx="2972548" cy="499433"/>
          </a:xfrm>
          <a:prstGeom prst="rect">
            <a:avLst/>
          </a:prstGeom>
        </p:spPr>
        <p:txBody>
          <a:bodyPr vert="horz" lIns="91838" tIns="45918" rIns="91838" bIns="459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447844"/>
            <a:ext cx="2972548" cy="499433"/>
          </a:xfrm>
          <a:prstGeom prst="rect">
            <a:avLst/>
          </a:prstGeom>
        </p:spPr>
        <p:txBody>
          <a:bodyPr vert="horz" lIns="91838" tIns="45918" rIns="91838" bIns="45918" rtlCol="0" anchor="b"/>
          <a:lstStyle>
            <a:lvl1pPr algn="r">
              <a:defRPr sz="1200"/>
            </a:lvl1pPr>
          </a:lstStyle>
          <a:p>
            <a:fld id="{31E3EFDA-5344-479F-A904-A44939D1C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EFDA-5344-479F-A904-A44939D1CB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76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Стрелка вниз 66"/>
          <p:cNvSpPr/>
          <p:nvPr/>
        </p:nvSpPr>
        <p:spPr>
          <a:xfrm>
            <a:off x="4200230" y="2500510"/>
            <a:ext cx="255554" cy="330475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олилиния 78"/>
          <p:cNvSpPr/>
          <p:nvPr/>
        </p:nvSpPr>
        <p:spPr>
          <a:xfrm>
            <a:off x="4587005" y="1042030"/>
            <a:ext cx="2790579" cy="2345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1196"/>
                </a:lnTo>
                <a:lnTo>
                  <a:pt x="3325524" y="91196"/>
                </a:lnTo>
                <a:lnTo>
                  <a:pt x="3325524" y="2345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Полилиния 82"/>
          <p:cNvSpPr/>
          <p:nvPr/>
        </p:nvSpPr>
        <p:spPr>
          <a:xfrm>
            <a:off x="4796389" y="1029738"/>
            <a:ext cx="1855479" cy="2345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1196"/>
                </a:lnTo>
                <a:lnTo>
                  <a:pt x="1855479" y="91196"/>
                </a:lnTo>
                <a:lnTo>
                  <a:pt x="1855479" y="2345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7" name="Полилиния 86"/>
          <p:cNvSpPr/>
          <p:nvPr/>
        </p:nvSpPr>
        <p:spPr>
          <a:xfrm>
            <a:off x="3650357" y="1126329"/>
            <a:ext cx="936648" cy="21015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36648" y="0"/>
                </a:moveTo>
                <a:lnTo>
                  <a:pt x="936648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1" name="Полилиния 90"/>
          <p:cNvSpPr/>
          <p:nvPr/>
        </p:nvSpPr>
        <p:spPr>
          <a:xfrm>
            <a:off x="2162165" y="1080197"/>
            <a:ext cx="2442329" cy="2417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42329" y="0"/>
                </a:moveTo>
                <a:lnTo>
                  <a:pt x="2442329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3" name="Полилиния 92"/>
          <p:cNvSpPr/>
          <p:nvPr/>
        </p:nvSpPr>
        <p:spPr>
          <a:xfrm>
            <a:off x="794517" y="1080197"/>
            <a:ext cx="3809977" cy="2417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9977" y="0"/>
                </a:moveTo>
                <a:lnTo>
                  <a:pt x="3809977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4" name="Полилиния 93"/>
          <p:cNvSpPr/>
          <p:nvPr/>
        </p:nvSpPr>
        <p:spPr>
          <a:xfrm>
            <a:off x="3275857" y="404664"/>
            <a:ext cx="2204170" cy="754619"/>
          </a:xfrm>
          <a:custGeom>
            <a:avLst/>
            <a:gdLst>
              <a:gd name="connsiteX0" fmla="*/ 0 w 1751063"/>
              <a:gd name="connsiteY0" fmla="*/ 0 h 243485"/>
              <a:gd name="connsiteX1" fmla="*/ 1751063 w 1751063"/>
              <a:gd name="connsiteY1" fmla="*/ 0 h 243485"/>
              <a:gd name="connsiteX2" fmla="*/ 1751063 w 1751063"/>
              <a:gd name="connsiteY2" fmla="*/ 243485 h 243485"/>
              <a:gd name="connsiteX3" fmla="*/ 0 w 1751063"/>
              <a:gd name="connsiteY3" fmla="*/ 243485 h 243485"/>
              <a:gd name="connsiteX4" fmla="*/ 0 w 1751063"/>
              <a:gd name="connsiteY4" fmla="*/ 0 h 2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1063" h="243485">
                <a:moveTo>
                  <a:pt x="0" y="0"/>
                </a:moveTo>
                <a:lnTo>
                  <a:pt x="1751063" y="0"/>
                </a:lnTo>
                <a:lnTo>
                  <a:pt x="1751063" y="243485"/>
                </a:lnTo>
                <a:lnTo>
                  <a:pt x="0" y="2434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dirty="0" smtClean="0"/>
          </a:p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r>
              <a:rPr lang="ru-RU" sz="1050" b="1" dirty="0" smtClean="0"/>
              <a:t>ПРЕДСЕДАТЕЛЬ</a:t>
            </a:r>
          </a:p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r>
              <a:rPr lang="ru-RU" sz="1050" b="1" dirty="0" smtClean="0"/>
              <a:t>Районного Совета депутатов</a:t>
            </a:r>
          </a:p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/>
              <a:t>1 шт. ед. (муниципальная должность)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kern="1200" dirty="0"/>
          </a:p>
        </p:txBody>
      </p:sp>
      <p:sp>
        <p:nvSpPr>
          <p:cNvPr id="95" name="Полилиния 94"/>
          <p:cNvSpPr/>
          <p:nvPr/>
        </p:nvSpPr>
        <p:spPr>
          <a:xfrm>
            <a:off x="3563889" y="5805264"/>
            <a:ext cx="1543794" cy="432048"/>
          </a:xfrm>
          <a:custGeom>
            <a:avLst/>
            <a:gdLst>
              <a:gd name="connsiteX0" fmla="*/ 0 w 1213293"/>
              <a:gd name="connsiteY0" fmla="*/ 0 h 682415"/>
              <a:gd name="connsiteX1" fmla="*/ 1213293 w 1213293"/>
              <a:gd name="connsiteY1" fmla="*/ 0 h 682415"/>
              <a:gd name="connsiteX2" fmla="*/ 1213293 w 1213293"/>
              <a:gd name="connsiteY2" fmla="*/ 682415 h 682415"/>
              <a:gd name="connsiteX3" fmla="*/ 0 w 1213293"/>
              <a:gd name="connsiteY3" fmla="*/ 682415 h 682415"/>
              <a:gd name="connsiteX4" fmla="*/ 0 w 12132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293" h="682415">
                <a:moveTo>
                  <a:pt x="0" y="0"/>
                </a:moveTo>
                <a:lnTo>
                  <a:pt x="1213293" y="0"/>
                </a:lnTo>
                <a:lnTo>
                  <a:pt x="12132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50" b="1" dirty="0" smtClean="0"/>
              <a:t>Бухгалтер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50" b="1" kern="1200" dirty="0" smtClean="0"/>
              <a:t>(договор ГПХ)</a:t>
            </a:r>
            <a:endParaRPr lang="ru-RU" sz="1050" b="1" kern="1200" dirty="0"/>
          </a:p>
        </p:txBody>
      </p:sp>
      <p:sp>
        <p:nvSpPr>
          <p:cNvPr id="101" name="Полилиния 100"/>
          <p:cNvSpPr/>
          <p:nvPr/>
        </p:nvSpPr>
        <p:spPr>
          <a:xfrm>
            <a:off x="3203389" y="1314306"/>
            <a:ext cx="2257922" cy="597452"/>
          </a:xfrm>
          <a:custGeom>
            <a:avLst/>
            <a:gdLst>
              <a:gd name="connsiteX0" fmla="*/ 0 w 1364830"/>
              <a:gd name="connsiteY0" fmla="*/ 0 h 611334"/>
              <a:gd name="connsiteX1" fmla="*/ 1364830 w 1364830"/>
              <a:gd name="connsiteY1" fmla="*/ 0 h 611334"/>
              <a:gd name="connsiteX2" fmla="*/ 1364830 w 1364830"/>
              <a:gd name="connsiteY2" fmla="*/ 611334 h 611334"/>
              <a:gd name="connsiteX3" fmla="*/ 0 w 1364830"/>
              <a:gd name="connsiteY3" fmla="*/ 611334 h 611334"/>
              <a:gd name="connsiteX4" fmla="*/ 0 w 1364830"/>
              <a:gd name="connsiteY4" fmla="*/ 0 h 611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11334">
                <a:moveTo>
                  <a:pt x="0" y="0"/>
                </a:moveTo>
                <a:lnTo>
                  <a:pt x="1364830" y="0"/>
                </a:lnTo>
                <a:lnTo>
                  <a:pt x="1364830" y="611334"/>
                </a:lnTo>
                <a:lnTo>
                  <a:pt x="0" y="61133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prstClr val="black"/>
                </a:solidFill>
              </a:rPr>
              <a:t>ЗАМЕСТИТЕЛЬ ПРЕДСЕДАТЕЛЯ</a:t>
            </a:r>
          </a:p>
          <a:p>
            <a:pPr lvl="0" algn="ctr" defTabSz="222250"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prstClr val="black"/>
                </a:solidFill>
              </a:rPr>
              <a:t>О,5 шт. ед</a:t>
            </a:r>
            <a:r>
              <a:rPr lang="ru-RU" sz="1000" b="1" dirty="0" smtClean="0">
                <a:solidFill>
                  <a:prstClr val="black"/>
                </a:solidFill>
              </a:rPr>
              <a:t>. (муниципальная должность) </a:t>
            </a:r>
            <a:endParaRPr lang="ru-RU" sz="1000" b="1" kern="1200" dirty="0"/>
          </a:p>
        </p:txBody>
      </p:sp>
      <p:sp>
        <p:nvSpPr>
          <p:cNvPr id="110" name="Полилиния 109"/>
          <p:cNvSpPr/>
          <p:nvPr/>
        </p:nvSpPr>
        <p:spPr>
          <a:xfrm>
            <a:off x="3203389" y="2042555"/>
            <a:ext cx="2236682" cy="497674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171450" lvl="0" indent="-17145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600" i="1" dirty="0" smtClean="0"/>
              <a:t>- немуниципальная служба -6 </a:t>
            </a:r>
            <a:r>
              <a:rPr lang="ru-RU" sz="600" i="1" dirty="0" err="1" smtClean="0"/>
              <a:t>шт.ед</a:t>
            </a:r>
            <a:r>
              <a:rPr lang="ru-RU" sz="600" i="1" dirty="0" smtClean="0"/>
              <a:t>.</a:t>
            </a:r>
            <a:endParaRPr lang="ru-RU" sz="600" i="1" kern="1200" dirty="0" smtClean="0"/>
          </a:p>
        </p:txBody>
      </p:sp>
      <p:sp>
        <p:nvSpPr>
          <p:cNvPr id="112" name="Полилиния 111"/>
          <p:cNvSpPr/>
          <p:nvPr/>
        </p:nvSpPr>
        <p:spPr>
          <a:xfrm>
            <a:off x="3203389" y="2060848"/>
            <a:ext cx="2255822" cy="504056"/>
          </a:xfrm>
          <a:custGeom>
            <a:avLst/>
            <a:gdLst>
              <a:gd name="connsiteX0" fmla="*/ 0 w 1300519"/>
              <a:gd name="connsiteY0" fmla="*/ 0 h 642664"/>
              <a:gd name="connsiteX1" fmla="*/ 1300519 w 1300519"/>
              <a:gd name="connsiteY1" fmla="*/ 0 h 642664"/>
              <a:gd name="connsiteX2" fmla="*/ 1300519 w 1300519"/>
              <a:gd name="connsiteY2" fmla="*/ 642664 h 642664"/>
              <a:gd name="connsiteX3" fmla="*/ 0 w 1300519"/>
              <a:gd name="connsiteY3" fmla="*/ 642664 h 642664"/>
              <a:gd name="connsiteX4" fmla="*/ 0 w 1300519"/>
              <a:gd name="connsiteY4" fmla="*/ 0 h 64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19" h="642664">
                <a:moveTo>
                  <a:pt x="0" y="0"/>
                </a:moveTo>
                <a:lnTo>
                  <a:pt x="1300519" y="0"/>
                </a:lnTo>
                <a:lnTo>
                  <a:pt x="1300519" y="642664"/>
                </a:lnTo>
                <a:lnTo>
                  <a:pt x="0" y="64266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/>
              <a:t>АППАРАТ 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50" b="1" dirty="0" smtClean="0"/>
              <a:t>Районного  Совета  депутатов</a:t>
            </a:r>
            <a:endParaRPr lang="ru-RU" sz="1050" b="1" dirty="0"/>
          </a:p>
        </p:txBody>
      </p:sp>
      <p:sp>
        <p:nvSpPr>
          <p:cNvPr id="114" name="Полилиния 113"/>
          <p:cNvSpPr/>
          <p:nvPr/>
        </p:nvSpPr>
        <p:spPr>
          <a:xfrm>
            <a:off x="5720655" y="1248498"/>
            <a:ext cx="2232248" cy="678220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ПОСТОЯННЫЕ КОМИССИИ </a:t>
            </a:r>
            <a:endParaRPr lang="ru-RU" sz="1000" b="1" kern="12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563889" y="3861048"/>
            <a:ext cx="1543794" cy="504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Секретарь</a:t>
            </a:r>
          </a:p>
          <a:p>
            <a:pPr algn="ctr"/>
            <a:r>
              <a:rPr lang="ru-RU" sz="1000" b="1" dirty="0" smtClean="0"/>
              <a:t>делопроизводитель</a:t>
            </a:r>
          </a:p>
          <a:p>
            <a:pPr algn="ctr"/>
            <a:r>
              <a:rPr lang="ru-RU" sz="1000" b="1" dirty="0" smtClean="0"/>
              <a:t>1 шт. ед. – гл. </a:t>
            </a:r>
            <a:r>
              <a:rPr lang="ru-RU" sz="1000" b="1" dirty="0" smtClean="0"/>
              <a:t>спец.</a:t>
            </a:r>
            <a:endParaRPr lang="ru-RU" sz="10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203389" y="2708920"/>
            <a:ext cx="2246252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/>
              <a:t>Руководитель</a:t>
            </a:r>
            <a:r>
              <a:rPr lang="ru-RU" sz="1000" b="1" dirty="0" smtClean="0"/>
              <a:t> аппарата </a:t>
            </a:r>
          </a:p>
          <a:p>
            <a:pPr algn="ctr"/>
            <a:r>
              <a:rPr lang="ru-RU" sz="1000" b="1" dirty="0" smtClean="0"/>
              <a:t> 1 шт. ед. нач. отдела </a:t>
            </a:r>
            <a:endParaRPr lang="ru-RU" sz="10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5505405" y="14694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к решению Районного Совета депутатов МО «Ленский район»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декабря 2023 года № 3-4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4988647"/>
            <a:ext cx="2987793" cy="1104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1000" b="1" dirty="0" smtClean="0"/>
              <a:t>Итого численность Районного Совета депутатов: </a:t>
            </a:r>
          </a:p>
          <a:p>
            <a:pPr algn="just"/>
            <a:r>
              <a:rPr lang="ru-RU" sz="1000" b="1" dirty="0"/>
              <a:t>5</a:t>
            </a:r>
            <a:r>
              <a:rPr lang="ru-RU" sz="1000" b="1" dirty="0" smtClean="0">
                <a:solidFill>
                  <a:schemeClr val="tx1"/>
                </a:solidFill>
              </a:rPr>
              <a:t>,75</a:t>
            </a:r>
            <a:r>
              <a:rPr lang="ru-RU" sz="1000" b="1" dirty="0" smtClean="0"/>
              <a:t> штатных единиц, в том числе:</a:t>
            </a:r>
          </a:p>
          <a:p>
            <a:pPr algn="just"/>
            <a:endParaRPr lang="ru-RU" sz="1000" b="1" dirty="0" smtClean="0"/>
          </a:p>
          <a:p>
            <a:pPr algn="just"/>
            <a:r>
              <a:rPr lang="ru-RU" sz="1000" b="1" dirty="0" smtClean="0"/>
              <a:t>- муниципальная должность -  1,5 шт. ед.;</a:t>
            </a:r>
          </a:p>
          <a:p>
            <a:pPr algn="just"/>
            <a:r>
              <a:rPr lang="ru-RU" sz="1000" b="1" dirty="0" smtClean="0"/>
              <a:t>- специалисты -  </a:t>
            </a:r>
            <a:r>
              <a:rPr lang="ru-RU" sz="1000" b="1" dirty="0"/>
              <a:t>4</a:t>
            </a:r>
            <a:r>
              <a:rPr lang="ru-RU" sz="1000" b="1" dirty="0" smtClean="0"/>
              <a:t>,25 шт. ед.;</a:t>
            </a:r>
          </a:p>
          <a:p>
            <a:pPr algn="just"/>
            <a:r>
              <a:rPr lang="ru-RU" sz="1000" b="1" dirty="0" smtClean="0"/>
              <a:t>- по договору ГПХ – 1 ед.</a:t>
            </a:r>
            <a:endParaRPr lang="ru-RU" sz="10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563889" y="4509121"/>
            <a:ext cx="1543794" cy="479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Пресс-</a:t>
            </a:r>
            <a:r>
              <a:rPr lang="ru-RU" sz="1000" b="1" dirty="0" smtClean="0"/>
              <a:t>секретарь</a:t>
            </a:r>
            <a:r>
              <a:rPr lang="ru-RU" sz="1050" dirty="0" smtClean="0"/>
              <a:t> </a:t>
            </a:r>
            <a:endParaRPr lang="ru-RU" sz="1050" dirty="0"/>
          </a:p>
          <a:p>
            <a:pPr algn="ctr"/>
            <a:r>
              <a:rPr lang="ru-RU" sz="1050" dirty="0" smtClean="0"/>
              <a:t> </a:t>
            </a:r>
            <a:r>
              <a:rPr lang="ru-RU" sz="1000" b="1" dirty="0"/>
              <a:t>1</a:t>
            </a:r>
            <a:r>
              <a:rPr lang="ru-RU" sz="1000" b="1" dirty="0" smtClean="0"/>
              <a:t> </a:t>
            </a:r>
            <a:r>
              <a:rPr lang="ru-RU" sz="1000" b="1" dirty="0" smtClean="0"/>
              <a:t>шт. ед. – </a:t>
            </a:r>
            <a:r>
              <a:rPr lang="ru-RU" sz="1000" b="1" dirty="0" smtClean="0"/>
              <a:t>вед.</a:t>
            </a:r>
            <a:r>
              <a:rPr lang="ru-RU" sz="1000" b="1" dirty="0" smtClean="0"/>
              <a:t> </a:t>
            </a:r>
            <a:r>
              <a:rPr lang="ru-RU" sz="1000" b="1" dirty="0" smtClean="0"/>
              <a:t>спец.</a:t>
            </a:r>
            <a:endParaRPr lang="ru-RU" sz="10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3562055" y="3284984"/>
            <a:ext cx="1545628" cy="413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smtClean="0"/>
              <a:t>Юрист</a:t>
            </a:r>
          </a:p>
          <a:p>
            <a:pPr algn="ctr"/>
            <a:r>
              <a:rPr lang="ru-RU" sz="1000" b="1" dirty="0" smtClean="0"/>
              <a:t> 1 шт. ед. гл. спец.</a:t>
            </a:r>
            <a:endParaRPr lang="ru-RU" sz="1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83" y="1314306"/>
            <a:ext cx="216024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5085184"/>
            <a:ext cx="161580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1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146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Калмазан Валентин Андреевич</dc:creator>
  <cp:lastModifiedBy>Седых Татьяна Михайловна</cp:lastModifiedBy>
  <cp:revision>127</cp:revision>
  <cp:lastPrinted>2023-12-19T08:55:56Z</cp:lastPrinted>
  <dcterms:created xsi:type="dcterms:W3CDTF">2018-07-21T04:15:30Z</dcterms:created>
  <dcterms:modified xsi:type="dcterms:W3CDTF">2023-12-19T09:16:37Z</dcterms:modified>
</cp:coreProperties>
</file>