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8" r:id="rId2"/>
    <p:sldId id="411" r:id="rId3"/>
    <p:sldId id="392" r:id="rId4"/>
    <p:sldId id="393" r:id="rId5"/>
    <p:sldId id="394" r:id="rId6"/>
    <p:sldId id="396" r:id="rId7"/>
    <p:sldId id="3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E9EBF5"/>
    <a:srgbClr val="474444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5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2F0D7-EE45-4938-97C5-5BC7F180A1C7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EC7EB-C858-493C-8D7C-0AC053616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6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EC7EB-C858-493C-8D7C-0AC053616A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1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C6B751-6A22-45AC-BBBC-8FC53FAC0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9B2F9CA-EA5A-4FDA-9400-350DC4B05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B6BC7C-4276-4B6D-9B74-9D75505E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9ED115-D131-49FD-8DDA-9D6D0CAB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6566F9-FD99-477C-AFC0-BC824DEB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1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2FFB40-8D04-434E-A51F-25025C51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BACA697-064F-4A59-AC89-EC0801BAC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415746-4857-46EA-8027-24429ECD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F4B79C-4B77-475F-AF41-893F14EA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59D2BF-19B0-4926-A019-B32B6446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CE23AD1-8C5D-49C0-8D40-DB99BA4FD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8A09948-F6C7-41FA-8E7B-DE2D3B8DC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2FF21A-4DC1-48C8-A140-8CC0CE39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7A4A34-305C-4887-988A-7290B62E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C09954-4CB7-4A87-929D-9269C7BE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F5D4B-446B-44BF-BF83-CBBB932C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B6BACC-C2AC-4DEE-A9FB-FBC75C1CD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D402CB-0628-4153-9B86-CB181BFD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2B8DD5-F2CB-4700-996D-9CF7639F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C41613-4D4B-476C-A0FB-AA0C26B8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3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D86FE-3C6E-48E3-861A-DE9164E4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D59E18-65ED-43CD-8BD8-EB26FB301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F8270B-FAF3-461B-8CE5-13F4E47E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29503C-D786-45B7-B6D3-F5449DFD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2EC3B5-1F39-4E1C-BDE9-31E495DD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63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4EC142-423E-4921-9876-2BFA4341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2687B9-630D-4803-AC40-CBC3EB22D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A9515A-57C3-4893-96B0-9A54F33CC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39F83B-ED93-4EEA-9842-4226ECC3B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44E04A5-886E-4F8F-8743-57CF65A0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C353CCE-6B87-44A4-8A09-B4E6593A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4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218C3F-5309-4E10-A257-3CE8C3DA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E15986-0898-403B-B2C7-AE7A97D2D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FF3A673-2610-4A44-94C4-BFA80EC0F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D955C7D-6C3C-4066-9D6B-86D9FE61C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84FAC96-0E81-404F-AF09-99A9D1E72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DFBA72C-0C82-43E7-A4B0-BB3C1786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8417CB8-A27E-4573-885C-03BA5DF7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003FDEB-418A-466F-B695-2D453D5D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5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F21D44-81D0-456F-AEE1-EC0B9965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33D6126-5DC7-473B-A731-AB043147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98E4988-9F83-4F86-A9D5-44668E47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1E99F41-6CB7-420C-B17A-31921135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5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FC6FC1-B060-4187-9323-C69DE3B1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2E557E4-C869-43CB-B0E1-536AE55C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1F08FE3-0472-4F03-995E-331D99F1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8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62436F-63CB-4CD8-9793-97321578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2A6F2F-2E84-4462-96A7-43F69447E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B0C2CA-B492-4F07-8077-3562254BD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6015D70-B3D0-4E3F-A7FF-5A77C035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37942A-22F0-4B57-9757-B3DAAE9E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2CB1A35-28CF-4673-8BC5-F695039C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6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03322-ECDA-40C1-8BF6-2077315B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9F0EFB1-67C6-4596-9E2A-8BF5C8F75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89F7EA4-5F6E-44A4-B15B-02F620A02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5625341-18E6-43CA-A8D4-4656EC70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B38567-B4EE-456E-AC7C-1930E015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D844DD-9771-4C78-B851-FBC2DEE7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BED124-38CA-422E-80B5-A6FDC4A5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2EF557C-94C6-4384-95B0-D766DD7A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A439F9-71A3-4DB5-BB3D-4A8DAC3D8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F148-2208-4BDE-84B3-A58DBD8A274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EBDBBD-C701-4202-8058-259F7D86A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3A9EBC-662F-4082-AE8C-CB226D86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4F95-E753-4D7E-8CE0-FA80FE59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5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yanenergo@gmail.com" TargetMode="Externa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633A44D-5070-432C-A18C-AF9B0DC4D3E6}"/>
              </a:ext>
            </a:extLst>
          </p:cNvPr>
          <p:cNvSpPr/>
          <p:nvPr/>
        </p:nvSpPr>
        <p:spPr>
          <a:xfrm>
            <a:off x="-5044" y="4781230"/>
            <a:ext cx="12192000" cy="142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9D0098-BBB0-42F9-8071-A647780E2A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86" y="6141659"/>
            <a:ext cx="2445385" cy="5562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A20F8C-CDA1-4BE9-9842-46BBEDF93918}"/>
              </a:ext>
            </a:extLst>
          </p:cNvPr>
          <p:cNvSpPr txBox="1"/>
          <p:nvPr/>
        </p:nvSpPr>
        <p:spPr>
          <a:xfrm>
            <a:off x="1864572" y="5218329"/>
            <a:ext cx="7373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комплексного развития социальной инфраструктуры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Беченчинский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наслег» Ленского района Республики САХА (Якутия) на период до 2030 года.</a:t>
            </a:r>
          </a:p>
        </p:txBody>
      </p:sp>
      <p:pic>
        <p:nvPicPr>
          <p:cNvPr id="1028" name="Picture 4" descr="Coat of Arms of Lensk rayon (Yakutia).png">
            <a:extLst>
              <a:ext uri="{FF2B5EF4-FFF2-40B4-BE49-F238E27FC236}">
                <a16:creationId xmlns="" xmlns:a16="http://schemas.microsoft.com/office/drawing/2014/main" id="{FC94BC9C-67CD-41F5-852E-0B6C0D3F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1" y="4924002"/>
            <a:ext cx="14287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енский улус | Туризм в Якутии">
            <a:extLst>
              <a:ext uri="{FF2B5EF4-FFF2-40B4-BE49-F238E27FC236}">
                <a16:creationId xmlns="" xmlns:a16="http://schemas.microsoft.com/office/drawing/2014/main" id="{887A22BE-4973-4E7A-9CCF-1A8E2D68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4"/>
            <a:ext cx="12260062" cy="47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5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3ECAAFD-3215-4FCD-97C9-EC09B757473E}"/>
              </a:ext>
            </a:extLst>
          </p:cNvPr>
          <p:cNvGrpSpPr/>
          <p:nvPr/>
        </p:nvGrpSpPr>
        <p:grpSpPr>
          <a:xfrm>
            <a:off x="-869315" y="0"/>
            <a:ext cx="3750945" cy="10395585"/>
            <a:chOff x="0" y="431813"/>
            <a:chExt cx="3750945" cy="103959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D122DC-912A-42A5-89B3-9889716EB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4" r="23176" b="33397"/>
            <a:stretch/>
          </p:blipFill>
          <p:spPr>
            <a:xfrm flipH="1">
              <a:off x="869314" y="431813"/>
              <a:ext cx="2881628" cy="64915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4893C770-38EF-437C-AB3F-BE10E461F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08"/>
            <a:stretch/>
          </p:blipFill>
          <p:spPr bwMode="auto">
            <a:xfrm flipH="1">
              <a:off x="0" y="10028255"/>
              <a:ext cx="3750945" cy="7994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3177454-475B-4FBB-81CE-BE7511273D1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-93" r="2996" b="-4"/>
          <a:stretch/>
        </p:blipFill>
        <p:spPr>
          <a:xfrm rot="10800000">
            <a:off x="-1" y="6480278"/>
            <a:ext cx="12201521" cy="14277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612FEE0-7CCC-46B1-BA2A-6F7378928F66}"/>
              </a:ext>
            </a:extLst>
          </p:cNvPr>
          <p:cNvSpPr/>
          <p:nvPr/>
        </p:nvSpPr>
        <p:spPr>
          <a:xfrm>
            <a:off x="1089334" y="972240"/>
            <a:ext cx="11112186" cy="470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5">
            <a:extLst>
              <a:ext uri="{FF2B5EF4-FFF2-40B4-BE49-F238E27FC236}">
                <a16:creationId xmlns="" xmlns:a16="http://schemas.microsoft.com/office/drawing/2014/main" id="{40B4D029-9916-43FF-BBBF-E2F784B6D4A6}"/>
              </a:ext>
            </a:extLst>
          </p:cNvPr>
          <p:cNvGrpSpPr>
            <a:grpSpLocks/>
          </p:cNvGrpSpPr>
          <p:nvPr/>
        </p:nvGrpSpPr>
        <p:grpSpPr bwMode="auto">
          <a:xfrm>
            <a:off x="1364688" y="1441424"/>
            <a:ext cx="685801" cy="679451"/>
            <a:chOff x="1296" y="1200"/>
            <a:chExt cx="432" cy="428"/>
          </a:xfrm>
          <a:solidFill>
            <a:schemeClr val="accent5">
              <a:lumMod val="75000"/>
            </a:schemeClr>
          </a:solidFill>
        </p:grpSpPr>
        <p:grpSp>
          <p:nvGrpSpPr>
            <p:cNvPr id="10" name="Group 6">
              <a:extLst>
                <a:ext uri="{FF2B5EF4-FFF2-40B4-BE49-F238E27FC236}">
                  <a16:creationId xmlns="" xmlns:a16="http://schemas.microsoft.com/office/drawing/2014/main" id="{334CE901-34E5-4691-94C1-C51D66FAB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200"/>
              <a:ext cx="432" cy="428"/>
              <a:chOff x="662" y="1574"/>
              <a:chExt cx="480" cy="476"/>
            </a:xfrm>
            <a:grpFill/>
          </p:grpSpPr>
          <p:grpSp>
            <p:nvGrpSpPr>
              <p:cNvPr id="16" name="Group 7">
                <a:extLst>
                  <a:ext uri="{FF2B5EF4-FFF2-40B4-BE49-F238E27FC236}">
                    <a16:creationId xmlns="" xmlns:a16="http://schemas.microsoft.com/office/drawing/2014/main" id="{14BF3A7F-59BA-4136-842F-0DB31382C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2" y="1574"/>
                <a:ext cx="480" cy="476"/>
                <a:chOff x="662" y="1574"/>
                <a:chExt cx="480" cy="476"/>
              </a:xfrm>
              <a:grpFill/>
            </p:grpSpPr>
            <p:sp>
              <p:nvSpPr>
                <p:cNvPr id="24" name="Oval 8">
                  <a:extLst>
                    <a:ext uri="{FF2B5EF4-FFF2-40B4-BE49-F238E27FC236}">
                      <a16:creationId xmlns="" xmlns:a16="http://schemas.microsoft.com/office/drawing/2014/main" id="{42F188B4-96B9-4217-A687-72DD6793C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Oval 9">
                  <a:extLst>
                    <a:ext uri="{FF2B5EF4-FFF2-40B4-BE49-F238E27FC236}">
                      <a16:creationId xmlns="" xmlns:a16="http://schemas.microsoft.com/office/drawing/2014/main" id="{3E3FFCF5-7A3C-4103-B0CC-1C90421EF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Oval 10">
                  <a:extLst>
                    <a:ext uri="{FF2B5EF4-FFF2-40B4-BE49-F238E27FC236}">
                      <a16:creationId xmlns="" xmlns:a16="http://schemas.microsoft.com/office/drawing/2014/main" id="{10FEE260-5293-49EC-8632-996C24247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7"/>
                  <a:ext cx="416" cy="41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Oval 11">
                  <a:extLst>
                    <a:ext uri="{FF2B5EF4-FFF2-40B4-BE49-F238E27FC236}">
                      <a16:creationId xmlns="" xmlns:a16="http://schemas.microsoft.com/office/drawing/2014/main" id="{3AB19DEC-B5B9-46AF-85ED-12F72A1A0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7"/>
                  <a:ext cx="416" cy="41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12">
                <a:extLst>
                  <a:ext uri="{FF2B5EF4-FFF2-40B4-BE49-F238E27FC236}">
                    <a16:creationId xmlns="" xmlns:a16="http://schemas.microsoft.com/office/drawing/2014/main" id="{EA94F9C5-8BFC-4DC4-8363-7B351A15FA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8"/>
                <a:chOff x="336" y="1049"/>
                <a:chExt cx="376" cy="378"/>
              </a:xfrm>
              <a:grpFill/>
            </p:grpSpPr>
            <p:sp>
              <p:nvSpPr>
                <p:cNvPr id="18" name="Oval 13">
                  <a:extLst>
                    <a:ext uri="{FF2B5EF4-FFF2-40B4-BE49-F238E27FC236}">
                      <a16:creationId xmlns="" xmlns:a16="http://schemas.microsoft.com/office/drawing/2014/main" id="{16A91552-049D-4EB1-8409-A6C7B0698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36" y="1055"/>
                  <a:ext cx="376" cy="37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9" name="Group 14">
                  <a:extLst>
                    <a:ext uri="{FF2B5EF4-FFF2-40B4-BE49-F238E27FC236}">
                      <a16:creationId xmlns="" xmlns:a16="http://schemas.microsoft.com/office/drawing/2014/main" id="{E31B0319-02E8-441A-BEF2-F7DC39BA2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  <a:grpFill/>
              </p:grpSpPr>
              <p:sp>
                <p:nvSpPr>
                  <p:cNvPr id="20" name="Oval 15">
                    <a:extLst>
                      <a:ext uri="{FF2B5EF4-FFF2-40B4-BE49-F238E27FC236}">
                        <a16:creationId xmlns="" xmlns:a16="http://schemas.microsoft.com/office/drawing/2014/main" id="{943E9006-D953-4A87-895C-11B523FCEE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" name="Oval 16">
                    <a:extLst>
                      <a:ext uri="{FF2B5EF4-FFF2-40B4-BE49-F238E27FC236}">
                        <a16:creationId xmlns="" xmlns:a16="http://schemas.microsoft.com/office/drawing/2014/main" id="{84BE06BB-410A-4D0C-9B01-593BFAB341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2" name="Oval 17">
                    <a:extLst>
                      <a:ext uri="{FF2B5EF4-FFF2-40B4-BE49-F238E27FC236}">
                        <a16:creationId xmlns="" xmlns:a16="http://schemas.microsoft.com/office/drawing/2014/main" id="{248BE7B4-D096-4590-8CBE-8B8B5B847C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3" name="Oval 18">
                    <a:extLst>
                      <a:ext uri="{FF2B5EF4-FFF2-40B4-BE49-F238E27FC236}">
                        <a16:creationId xmlns="" xmlns:a16="http://schemas.microsoft.com/office/drawing/2014/main" id="{0A021CE1-B2DD-4A72-86B2-F036F4805F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5" name="Text Box 19">
              <a:extLst>
                <a:ext uri="{FF2B5EF4-FFF2-40B4-BE49-F238E27FC236}">
                  <a16:creationId xmlns="" xmlns:a16="http://schemas.microsoft.com/office/drawing/2014/main" id="{D45539BE-CA49-4145-870B-D804B689E2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2" y="1269"/>
              <a:ext cx="223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="" xmlns:a16="http://schemas.microsoft.com/office/drawing/2014/main" id="{B7ACF0D3-FD03-40AB-B012-55132E7D3DA9}"/>
              </a:ext>
            </a:extLst>
          </p:cNvPr>
          <p:cNvGrpSpPr>
            <a:grpSpLocks/>
          </p:cNvGrpSpPr>
          <p:nvPr/>
        </p:nvGrpSpPr>
        <p:grpSpPr bwMode="auto">
          <a:xfrm>
            <a:off x="1364062" y="2125474"/>
            <a:ext cx="685801" cy="693739"/>
            <a:chOff x="1303" y="1808"/>
            <a:chExt cx="432" cy="437"/>
          </a:xfrm>
          <a:solidFill>
            <a:schemeClr val="accent5">
              <a:lumMod val="75000"/>
            </a:schemeClr>
          </a:solidFill>
        </p:grpSpPr>
        <p:grpSp>
          <p:nvGrpSpPr>
            <p:cNvPr id="29" name="Group 27">
              <a:extLst>
                <a:ext uri="{FF2B5EF4-FFF2-40B4-BE49-F238E27FC236}">
                  <a16:creationId xmlns="" xmlns:a16="http://schemas.microsoft.com/office/drawing/2014/main" id="{A341D64D-A575-4039-BFEB-39C2AFD879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3" y="1808"/>
              <a:ext cx="432" cy="437"/>
              <a:chOff x="816" y="2396"/>
              <a:chExt cx="480" cy="481"/>
            </a:xfrm>
            <a:grpFill/>
          </p:grpSpPr>
          <p:grpSp>
            <p:nvGrpSpPr>
              <p:cNvPr id="31" name="Group 28">
                <a:extLst>
                  <a:ext uri="{FF2B5EF4-FFF2-40B4-BE49-F238E27FC236}">
                    <a16:creationId xmlns="" xmlns:a16="http://schemas.microsoft.com/office/drawing/2014/main" id="{70039BA5-367B-42ED-9C04-8D1FE91FB9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396"/>
                <a:ext cx="480" cy="481"/>
                <a:chOff x="662" y="1570"/>
                <a:chExt cx="480" cy="481"/>
              </a:xfrm>
              <a:grpFill/>
            </p:grpSpPr>
            <p:sp>
              <p:nvSpPr>
                <p:cNvPr id="39" name="Oval 29">
                  <a:extLst>
                    <a:ext uri="{FF2B5EF4-FFF2-40B4-BE49-F238E27FC236}">
                      <a16:creationId xmlns="" xmlns:a16="http://schemas.microsoft.com/office/drawing/2014/main" id="{BB5DC650-7039-4C0A-ACF9-EA16CC9B1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5"/>
                  <a:ext cx="480" cy="4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Oval 30">
                  <a:extLst>
                    <a:ext uri="{FF2B5EF4-FFF2-40B4-BE49-F238E27FC236}">
                      <a16:creationId xmlns="" xmlns:a16="http://schemas.microsoft.com/office/drawing/2014/main" id="{7BBB5D29-F23D-4B11-8A3A-0D8CAE348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0"/>
                  <a:ext cx="480" cy="4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Oval 31">
                  <a:extLst>
                    <a:ext uri="{FF2B5EF4-FFF2-40B4-BE49-F238E27FC236}">
                      <a16:creationId xmlns="" xmlns:a16="http://schemas.microsoft.com/office/drawing/2014/main" id="{C23BFF90-9C7D-4685-9BED-7E29A7AE9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7"/>
                  <a:ext cx="416" cy="41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Oval 32">
                  <a:extLst>
                    <a:ext uri="{FF2B5EF4-FFF2-40B4-BE49-F238E27FC236}">
                      <a16:creationId xmlns="" xmlns:a16="http://schemas.microsoft.com/office/drawing/2014/main" id="{26ABD771-7B46-4D2A-B575-E0B515A52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8"/>
                  <a:ext cx="416" cy="41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33">
                <a:extLst>
                  <a:ext uri="{FF2B5EF4-FFF2-40B4-BE49-F238E27FC236}">
                    <a16:creationId xmlns="" xmlns:a16="http://schemas.microsoft.com/office/drawing/2014/main" id="{EB3D91E2-0166-408B-9974-ACEE83A215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  <a:grpFill/>
            </p:grpSpPr>
            <p:sp>
              <p:nvSpPr>
                <p:cNvPr id="33" name="Oval 34">
                  <a:extLst>
                    <a:ext uri="{FF2B5EF4-FFF2-40B4-BE49-F238E27FC236}">
                      <a16:creationId xmlns="" xmlns:a16="http://schemas.microsoft.com/office/drawing/2014/main" id="{966DB228-E916-4439-8285-BB5255262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34" name="Group 35">
                  <a:extLst>
                    <a:ext uri="{FF2B5EF4-FFF2-40B4-BE49-F238E27FC236}">
                      <a16:creationId xmlns="" xmlns:a16="http://schemas.microsoft.com/office/drawing/2014/main" id="{57C0DC7A-6496-4716-9EFC-49075593B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  <a:grpFill/>
              </p:grpSpPr>
              <p:sp>
                <p:nvSpPr>
                  <p:cNvPr id="35" name="Oval 36">
                    <a:extLst>
                      <a:ext uri="{FF2B5EF4-FFF2-40B4-BE49-F238E27FC236}">
                        <a16:creationId xmlns="" xmlns:a16="http://schemas.microsoft.com/office/drawing/2014/main" id="{99A82965-254A-402D-8605-59F5229E03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" name="Oval 37">
                    <a:extLst>
                      <a:ext uri="{FF2B5EF4-FFF2-40B4-BE49-F238E27FC236}">
                        <a16:creationId xmlns="" xmlns:a16="http://schemas.microsoft.com/office/drawing/2014/main" id="{25FF4316-CF8E-4267-9A57-8625ED059C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Oval 38">
                    <a:extLst>
                      <a:ext uri="{FF2B5EF4-FFF2-40B4-BE49-F238E27FC236}">
                        <a16:creationId xmlns="" xmlns:a16="http://schemas.microsoft.com/office/drawing/2014/main" id="{6227E32B-C85D-4D58-AC06-0F3E552A90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Oval 39">
                    <a:extLst>
                      <a:ext uri="{FF2B5EF4-FFF2-40B4-BE49-F238E27FC236}">
                        <a16:creationId xmlns="" xmlns:a16="http://schemas.microsoft.com/office/drawing/2014/main" id="{EBB31CBF-0F05-47C9-A100-30E864C07C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30" name="Text Box 40">
              <a:extLst>
                <a:ext uri="{FF2B5EF4-FFF2-40B4-BE49-F238E27FC236}">
                  <a16:creationId xmlns="" xmlns:a16="http://schemas.microsoft.com/office/drawing/2014/main" id="{C94A167F-58D5-4A6A-8DB2-BF47F73CBA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06" y="1886"/>
              <a:ext cx="223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4B2B62C-A72D-47B3-B97D-A985626DBDAF}"/>
              </a:ext>
            </a:extLst>
          </p:cNvPr>
          <p:cNvSpPr txBox="1"/>
          <p:nvPr/>
        </p:nvSpPr>
        <p:spPr>
          <a:xfrm>
            <a:off x="2102111" y="2249299"/>
            <a:ext cx="1000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«Об утверждении требований к программам комплексного развития социальной инфраструктуры поселений, городских округов»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40570E7-C957-4E1C-A2E3-9CD400A84AE9}"/>
              </a:ext>
            </a:extLst>
          </p:cNvPr>
          <p:cNvSpPr txBox="1"/>
          <p:nvPr/>
        </p:nvSpPr>
        <p:spPr>
          <a:xfrm>
            <a:off x="2078736" y="2923170"/>
            <a:ext cx="1021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Саха (Якутия) от 29.12.2008 644-З N 181-IV (ред. от 17.02.2021) "О градостроительной политике в Республике Саха (Якутия)" (принят постановлением ГС (Ил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Тумэн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РС(Я) от 29.12.2008 З N 182-IV);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9098B938-EE8C-4ECD-8040-E77A855EAD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982" y="44496"/>
            <a:ext cx="1421463" cy="1421463"/>
          </a:xfrm>
          <a:prstGeom prst="rect">
            <a:avLst/>
          </a:prstGeom>
        </p:spPr>
      </p:pic>
      <p:grpSp>
        <p:nvGrpSpPr>
          <p:cNvPr id="43" name="Group 5">
            <a:extLst>
              <a:ext uri="{FF2B5EF4-FFF2-40B4-BE49-F238E27FC236}">
                <a16:creationId xmlns="" xmlns:a16="http://schemas.microsoft.com/office/drawing/2014/main" id="{40B4D029-9916-43FF-BBBF-E2F784B6D4A6}"/>
              </a:ext>
            </a:extLst>
          </p:cNvPr>
          <p:cNvGrpSpPr>
            <a:grpSpLocks/>
          </p:cNvGrpSpPr>
          <p:nvPr/>
        </p:nvGrpSpPr>
        <p:grpSpPr bwMode="auto">
          <a:xfrm>
            <a:off x="1364737" y="2877851"/>
            <a:ext cx="685801" cy="681040"/>
            <a:chOff x="1296" y="1199"/>
            <a:chExt cx="432" cy="429"/>
          </a:xfrm>
          <a:solidFill>
            <a:schemeClr val="accent5">
              <a:lumMod val="75000"/>
            </a:schemeClr>
          </a:solidFill>
        </p:grpSpPr>
        <p:grpSp>
          <p:nvGrpSpPr>
            <p:cNvPr id="44" name="Group 6">
              <a:extLst>
                <a:ext uri="{FF2B5EF4-FFF2-40B4-BE49-F238E27FC236}">
                  <a16:creationId xmlns="" xmlns:a16="http://schemas.microsoft.com/office/drawing/2014/main" id="{334CE901-34E5-4691-94C1-C51D66FAB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199"/>
              <a:ext cx="432" cy="429"/>
              <a:chOff x="662" y="1570"/>
              <a:chExt cx="480" cy="476"/>
            </a:xfrm>
            <a:grpFill/>
          </p:grpSpPr>
          <p:grpSp>
            <p:nvGrpSpPr>
              <p:cNvPr id="46" name="Group 7">
                <a:extLst>
                  <a:ext uri="{FF2B5EF4-FFF2-40B4-BE49-F238E27FC236}">
                    <a16:creationId xmlns="" xmlns:a16="http://schemas.microsoft.com/office/drawing/2014/main" id="{14BF3A7F-59BA-4136-842F-0DB31382C5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2" y="1570"/>
                <a:ext cx="480" cy="476"/>
                <a:chOff x="662" y="1570"/>
                <a:chExt cx="480" cy="476"/>
              </a:xfrm>
              <a:grpFill/>
            </p:grpSpPr>
            <p:sp>
              <p:nvSpPr>
                <p:cNvPr id="54" name="Oval 8">
                  <a:extLst>
                    <a:ext uri="{FF2B5EF4-FFF2-40B4-BE49-F238E27FC236}">
                      <a16:creationId xmlns="" xmlns:a16="http://schemas.microsoft.com/office/drawing/2014/main" id="{42F188B4-96B9-4217-A687-72DD6793C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1"/>
                  <a:ext cx="480" cy="47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Oval 9">
                  <a:extLst>
                    <a:ext uri="{FF2B5EF4-FFF2-40B4-BE49-F238E27FC236}">
                      <a16:creationId xmlns="" xmlns:a16="http://schemas.microsoft.com/office/drawing/2014/main" id="{3E3FFCF5-7A3C-4103-B0CC-1C90421EF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0"/>
                  <a:ext cx="480" cy="47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Oval 10">
                  <a:extLst>
                    <a:ext uri="{FF2B5EF4-FFF2-40B4-BE49-F238E27FC236}">
                      <a16:creationId xmlns="" xmlns:a16="http://schemas.microsoft.com/office/drawing/2014/main" id="{10FEE260-5293-49EC-8632-996C242476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1"/>
                  <a:ext cx="416" cy="41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Oval 11">
                  <a:extLst>
                    <a:ext uri="{FF2B5EF4-FFF2-40B4-BE49-F238E27FC236}">
                      <a16:creationId xmlns="" xmlns:a16="http://schemas.microsoft.com/office/drawing/2014/main" id="{3AB19DEC-B5B9-46AF-85ED-12F72A1A0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4"/>
                  <a:ext cx="416" cy="41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47" name="Group 12">
                <a:extLst>
                  <a:ext uri="{FF2B5EF4-FFF2-40B4-BE49-F238E27FC236}">
                    <a16:creationId xmlns="" xmlns:a16="http://schemas.microsoft.com/office/drawing/2014/main" id="{EA94F9C5-8BFC-4DC4-8363-7B351A15FA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1625"/>
                <a:ext cx="376" cy="379"/>
                <a:chOff x="336" y="1049"/>
                <a:chExt cx="376" cy="379"/>
              </a:xfrm>
              <a:grpFill/>
            </p:grpSpPr>
            <p:sp>
              <p:nvSpPr>
                <p:cNvPr id="48" name="Oval 13">
                  <a:extLst>
                    <a:ext uri="{FF2B5EF4-FFF2-40B4-BE49-F238E27FC236}">
                      <a16:creationId xmlns="" xmlns:a16="http://schemas.microsoft.com/office/drawing/2014/main" id="{16A91552-049D-4EB1-8409-A6C7B0698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49" name="Group 14">
                  <a:extLst>
                    <a:ext uri="{FF2B5EF4-FFF2-40B4-BE49-F238E27FC236}">
                      <a16:creationId xmlns="" xmlns:a16="http://schemas.microsoft.com/office/drawing/2014/main" id="{E31B0319-02E8-441A-BEF2-F7DC39BA2E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  <a:grpFill/>
              </p:grpSpPr>
              <p:sp>
                <p:nvSpPr>
                  <p:cNvPr id="50" name="Oval 15">
                    <a:extLst>
                      <a:ext uri="{FF2B5EF4-FFF2-40B4-BE49-F238E27FC236}">
                        <a16:creationId xmlns="" xmlns:a16="http://schemas.microsoft.com/office/drawing/2014/main" id="{943E9006-D953-4A87-895C-11B523FCEE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Oval 16">
                    <a:extLst>
                      <a:ext uri="{FF2B5EF4-FFF2-40B4-BE49-F238E27FC236}">
                        <a16:creationId xmlns="" xmlns:a16="http://schemas.microsoft.com/office/drawing/2014/main" id="{84BE06BB-410A-4D0C-9B01-593BFAB341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Oval 17">
                    <a:extLst>
                      <a:ext uri="{FF2B5EF4-FFF2-40B4-BE49-F238E27FC236}">
                        <a16:creationId xmlns="" xmlns:a16="http://schemas.microsoft.com/office/drawing/2014/main" id="{248BE7B4-D096-4590-8CBE-8B8B5B847C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Oval 18">
                    <a:extLst>
                      <a:ext uri="{FF2B5EF4-FFF2-40B4-BE49-F238E27FC236}">
                        <a16:creationId xmlns="" xmlns:a16="http://schemas.microsoft.com/office/drawing/2014/main" id="{0A021CE1-B2DD-4A72-86B2-F036F4805F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5" name="Text Box 19">
              <a:extLst>
                <a:ext uri="{FF2B5EF4-FFF2-40B4-BE49-F238E27FC236}">
                  <a16:creationId xmlns="" xmlns:a16="http://schemas.microsoft.com/office/drawing/2014/main" id="{D45539BE-CA49-4145-870B-D804B689E2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6" y="1269"/>
              <a:ext cx="214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1" dirty="0">
                  <a:solidFill>
                    <a:schemeClr val="bg1"/>
                  </a:solidFill>
                </a:rPr>
                <a:t>3</a:t>
              </a:r>
              <a:endParaRPr lang="en-US" alt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26">
            <a:extLst>
              <a:ext uri="{FF2B5EF4-FFF2-40B4-BE49-F238E27FC236}">
                <a16:creationId xmlns="" xmlns:a16="http://schemas.microsoft.com/office/drawing/2014/main" id="{B7ACF0D3-FD03-40AB-B012-55132E7D3DA9}"/>
              </a:ext>
            </a:extLst>
          </p:cNvPr>
          <p:cNvGrpSpPr>
            <a:grpSpLocks/>
          </p:cNvGrpSpPr>
          <p:nvPr/>
        </p:nvGrpSpPr>
        <p:grpSpPr bwMode="auto">
          <a:xfrm>
            <a:off x="1367756" y="3591206"/>
            <a:ext cx="685801" cy="688976"/>
            <a:chOff x="1303" y="1809"/>
            <a:chExt cx="432" cy="434"/>
          </a:xfrm>
          <a:solidFill>
            <a:schemeClr val="accent5">
              <a:lumMod val="75000"/>
            </a:schemeClr>
          </a:solidFill>
        </p:grpSpPr>
        <p:grpSp>
          <p:nvGrpSpPr>
            <p:cNvPr id="63" name="Group 27">
              <a:extLst>
                <a:ext uri="{FF2B5EF4-FFF2-40B4-BE49-F238E27FC236}">
                  <a16:creationId xmlns="" xmlns:a16="http://schemas.microsoft.com/office/drawing/2014/main" id="{A341D64D-A575-4039-BFEB-39C2AFD879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3" y="1809"/>
              <a:ext cx="432" cy="434"/>
              <a:chOff x="816" y="2398"/>
              <a:chExt cx="480" cy="478"/>
            </a:xfrm>
            <a:grpFill/>
          </p:grpSpPr>
          <p:grpSp>
            <p:nvGrpSpPr>
              <p:cNvPr id="65" name="Group 28">
                <a:extLst>
                  <a:ext uri="{FF2B5EF4-FFF2-40B4-BE49-F238E27FC236}">
                    <a16:creationId xmlns="" xmlns:a16="http://schemas.microsoft.com/office/drawing/2014/main" id="{70039BA5-367B-42ED-9C04-8D1FE91FB9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398"/>
                <a:ext cx="480" cy="478"/>
                <a:chOff x="662" y="1572"/>
                <a:chExt cx="480" cy="478"/>
              </a:xfrm>
              <a:grpFill/>
            </p:grpSpPr>
            <p:sp>
              <p:nvSpPr>
                <p:cNvPr id="73" name="Oval 29">
                  <a:extLst>
                    <a:ext uri="{FF2B5EF4-FFF2-40B4-BE49-F238E27FC236}">
                      <a16:creationId xmlns="" xmlns:a16="http://schemas.microsoft.com/office/drawing/2014/main" id="{BB5DC650-7039-4C0A-ACF9-EA16CC9B1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Oval 30">
                  <a:extLst>
                    <a:ext uri="{FF2B5EF4-FFF2-40B4-BE49-F238E27FC236}">
                      <a16:creationId xmlns="" xmlns:a16="http://schemas.microsoft.com/office/drawing/2014/main" id="{7BBB5D29-F23D-4B11-8A3A-0D8CAE348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2"/>
                  <a:ext cx="480" cy="4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5" name="Oval 31">
                  <a:extLst>
                    <a:ext uri="{FF2B5EF4-FFF2-40B4-BE49-F238E27FC236}">
                      <a16:creationId xmlns="" xmlns:a16="http://schemas.microsoft.com/office/drawing/2014/main" id="{C23BFF90-9C7D-4685-9BED-7E29A7AE9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Oval 32">
                  <a:extLst>
                    <a:ext uri="{FF2B5EF4-FFF2-40B4-BE49-F238E27FC236}">
                      <a16:creationId xmlns="" xmlns:a16="http://schemas.microsoft.com/office/drawing/2014/main" id="{26ABD771-7B46-4D2A-B575-E0B515A52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7"/>
                  <a:ext cx="416" cy="41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6" name="Group 33">
                <a:extLst>
                  <a:ext uri="{FF2B5EF4-FFF2-40B4-BE49-F238E27FC236}">
                    <a16:creationId xmlns="" xmlns:a16="http://schemas.microsoft.com/office/drawing/2014/main" id="{EB3D91E2-0166-408B-9974-ACEE83A215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  <a:grpFill/>
            </p:grpSpPr>
            <p:sp>
              <p:nvSpPr>
                <p:cNvPr id="67" name="Oval 34">
                  <a:extLst>
                    <a:ext uri="{FF2B5EF4-FFF2-40B4-BE49-F238E27FC236}">
                      <a16:creationId xmlns="" xmlns:a16="http://schemas.microsoft.com/office/drawing/2014/main" id="{966DB228-E916-4439-8285-BB5255262D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68" name="Group 35">
                  <a:extLst>
                    <a:ext uri="{FF2B5EF4-FFF2-40B4-BE49-F238E27FC236}">
                      <a16:creationId xmlns="" xmlns:a16="http://schemas.microsoft.com/office/drawing/2014/main" id="{57C0DC7A-6496-4716-9EFC-49075593B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  <a:grpFill/>
              </p:grpSpPr>
              <p:sp>
                <p:nvSpPr>
                  <p:cNvPr id="69" name="Oval 36">
                    <a:extLst>
                      <a:ext uri="{FF2B5EF4-FFF2-40B4-BE49-F238E27FC236}">
                        <a16:creationId xmlns="" xmlns:a16="http://schemas.microsoft.com/office/drawing/2014/main" id="{99A82965-254A-402D-8605-59F5229E03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Oval 37">
                    <a:extLst>
                      <a:ext uri="{FF2B5EF4-FFF2-40B4-BE49-F238E27FC236}">
                        <a16:creationId xmlns="" xmlns:a16="http://schemas.microsoft.com/office/drawing/2014/main" id="{25FF4316-CF8E-4267-9A57-8625ED059C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" name="Oval 38">
                    <a:extLst>
                      <a:ext uri="{FF2B5EF4-FFF2-40B4-BE49-F238E27FC236}">
                        <a16:creationId xmlns="" xmlns:a16="http://schemas.microsoft.com/office/drawing/2014/main" id="{6227E32B-C85D-4D58-AC06-0F3E552A90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" name="Oval 39">
                    <a:extLst>
                      <a:ext uri="{FF2B5EF4-FFF2-40B4-BE49-F238E27FC236}">
                        <a16:creationId xmlns="" xmlns:a16="http://schemas.microsoft.com/office/drawing/2014/main" id="{EBB31CBF-0F05-47C9-A100-30E864C07C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64" name="Text Box 40">
              <a:extLst>
                <a:ext uri="{FF2B5EF4-FFF2-40B4-BE49-F238E27FC236}">
                  <a16:creationId xmlns="" xmlns:a16="http://schemas.microsoft.com/office/drawing/2014/main" id="{C94A167F-58D5-4A6A-8DB2-BF47F73CBA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10" y="1886"/>
              <a:ext cx="214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1" dirty="0">
                  <a:solidFill>
                    <a:schemeClr val="bg1"/>
                  </a:solidFill>
                </a:rPr>
                <a:t>4</a:t>
              </a:r>
              <a:endParaRPr lang="en-US" alt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4B2B62C-A72D-47B3-B97D-A985626DBDAF}"/>
              </a:ext>
            </a:extLst>
          </p:cNvPr>
          <p:cNvSpPr txBox="1"/>
          <p:nvPr/>
        </p:nvSpPr>
        <p:spPr>
          <a:xfrm>
            <a:off x="2122749" y="1670344"/>
            <a:ext cx="10153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Градостроительный кодекс Российской Федерации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340570E7-C957-4E1C-A2E3-9CD400A84AE9}"/>
              </a:ext>
            </a:extLst>
          </p:cNvPr>
          <p:cNvSpPr txBox="1"/>
          <p:nvPr/>
        </p:nvSpPr>
        <p:spPr>
          <a:xfrm>
            <a:off x="2129774" y="3541213"/>
            <a:ext cx="10099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Стратегии социально-экономического развития муниципального образования «Ленский район» Республики Саха (Якутия) на период до 2030 года разработанный Центром стратегических исследований РС (Я)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oup 26">
            <a:extLst>
              <a:ext uri="{FF2B5EF4-FFF2-40B4-BE49-F238E27FC236}">
                <a16:creationId xmlns="" xmlns:a16="http://schemas.microsoft.com/office/drawing/2014/main" id="{D19060B5-99B7-480D-8C4A-1C2C6300B887}"/>
              </a:ext>
            </a:extLst>
          </p:cNvPr>
          <p:cNvGrpSpPr>
            <a:grpSpLocks/>
          </p:cNvGrpSpPr>
          <p:nvPr/>
        </p:nvGrpSpPr>
        <p:grpSpPr bwMode="auto">
          <a:xfrm>
            <a:off x="1372041" y="4268315"/>
            <a:ext cx="685801" cy="688976"/>
            <a:chOff x="1303" y="1809"/>
            <a:chExt cx="432" cy="434"/>
          </a:xfrm>
          <a:solidFill>
            <a:schemeClr val="accent5">
              <a:lumMod val="75000"/>
            </a:schemeClr>
          </a:solidFill>
        </p:grpSpPr>
        <p:grpSp>
          <p:nvGrpSpPr>
            <p:cNvPr id="80" name="Group 27">
              <a:extLst>
                <a:ext uri="{FF2B5EF4-FFF2-40B4-BE49-F238E27FC236}">
                  <a16:creationId xmlns="" xmlns:a16="http://schemas.microsoft.com/office/drawing/2014/main" id="{330E0286-6B2A-4635-9F97-E96D5C316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3" y="1809"/>
              <a:ext cx="432" cy="434"/>
              <a:chOff x="816" y="2398"/>
              <a:chExt cx="480" cy="478"/>
            </a:xfrm>
            <a:grpFill/>
          </p:grpSpPr>
          <p:grpSp>
            <p:nvGrpSpPr>
              <p:cNvPr id="82" name="Group 28">
                <a:extLst>
                  <a:ext uri="{FF2B5EF4-FFF2-40B4-BE49-F238E27FC236}">
                    <a16:creationId xmlns="" xmlns:a16="http://schemas.microsoft.com/office/drawing/2014/main" id="{8D79C9FA-C35B-4B40-94E6-5BFF10C762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398"/>
                <a:ext cx="480" cy="478"/>
                <a:chOff x="662" y="1572"/>
                <a:chExt cx="480" cy="478"/>
              </a:xfrm>
              <a:grpFill/>
            </p:grpSpPr>
            <p:sp>
              <p:nvSpPr>
                <p:cNvPr id="90" name="Oval 29">
                  <a:extLst>
                    <a:ext uri="{FF2B5EF4-FFF2-40B4-BE49-F238E27FC236}">
                      <a16:creationId xmlns="" xmlns:a16="http://schemas.microsoft.com/office/drawing/2014/main" id="{9480723D-453E-47B2-83AF-4AD30479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Oval 30">
                  <a:extLst>
                    <a:ext uri="{FF2B5EF4-FFF2-40B4-BE49-F238E27FC236}">
                      <a16:creationId xmlns="" xmlns:a16="http://schemas.microsoft.com/office/drawing/2014/main" id="{68D9E2B0-5350-4BB6-B73E-D0AA280FC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2"/>
                  <a:ext cx="480" cy="4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2" name="Oval 31">
                  <a:extLst>
                    <a:ext uri="{FF2B5EF4-FFF2-40B4-BE49-F238E27FC236}">
                      <a16:creationId xmlns="" xmlns:a16="http://schemas.microsoft.com/office/drawing/2014/main" id="{D242FFB5-D684-4626-AED6-ED07A28BF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93" name="Oval 32">
                  <a:extLst>
                    <a:ext uri="{FF2B5EF4-FFF2-40B4-BE49-F238E27FC236}">
                      <a16:creationId xmlns="" xmlns:a16="http://schemas.microsoft.com/office/drawing/2014/main" id="{D37404F6-D438-48F9-B562-22C5F91A9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7"/>
                  <a:ext cx="416" cy="41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3" name="Group 33">
                <a:extLst>
                  <a:ext uri="{FF2B5EF4-FFF2-40B4-BE49-F238E27FC236}">
                    <a16:creationId xmlns="" xmlns:a16="http://schemas.microsoft.com/office/drawing/2014/main" id="{6A323FFF-5905-4AA4-9391-569F075806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  <a:grpFill/>
            </p:grpSpPr>
            <p:sp>
              <p:nvSpPr>
                <p:cNvPr id="84" name="Oval 34">
                  <a:extLst>
                    <a:ext uri="{FF2B5EF4-FFF2-40B4-BE49-F238E27FC236}">
                      <a16:creationId xmlns="" xmlns:a16="http://schemas.microsoft.com/office/drawing/2014/main" id="{4F61609F-17E7-412E-B58A-8CC0AEF9B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85" name="Group 35">
                  <a:extLst>
                    <a:ext uri="{FF2B5EF4-FFF2-40B4-BE49-F238E27FC236}">
                      <a16:creationId xmlns="" xmlns:a16="http://schemas.microsoft.com/office/drawing/2014/main" id="{0965D004-DC3F-465D-9A58-4AF2FC505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  <a:grpFill/>
              </p:grpSpPr>
              <p:sp>
                <p:nvSpPr>
                  <p:cNvPr id="86" name="Oval 36">
                    <a:extLst>
                      <a:ext uri="{FF2B5EF4-FFF2-40B4-BE49-F238E27FC236}">
                        <a16:creationId xmlns="" xmlns:a16="http://schemas.microsoft.com/office/drawing/2014/main" id="{82A5EC23-3BC7-4B4F-9BF3-E0EAF83B62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7" name="Oval 37">
                    <a:extLst>
                      <a:ext uri="{FF2B5EF4-FFF2-40B4-BE49-F238E27FC236}">
                        <a16:creationId xmlns="" xmlns:a16="http://schemas.microsoft.com/office/drawing/2014/main" id="{F6EBD26F-8591-4B94-9FA1-E3AD3FFA94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Oval 38">
                    <a:extLst>
                      <a:ext uri="{FF2B5EF4-FFF2-40B4-BE49-F238E27FC236}">
                        <a16:creationId xmlns="" xmlns:a16="http://schemas.microsoft.com/office/drawing/2014/main" id="{9A39E601-3978-482B-86B9-F935BCFC87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9" name="Oval 39">
                    <a:extLst>
                      <a:ext uri="{FF2B5EF4-FFF2-40B4-BE49-F238E27FC236}">
                        <a16:creationId xmlns="" xmlns:a16="http://schemas.microsoft.com/office/drawing/2014/main" id="{02CE597D-0578-449F-A814-6AF9201E87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81" name="Text Box 40">
              <a:extLst>
                <a:ext uri="{FF2B5EF4-FFF2-40B4-BE49-F238E27FC236}">
                  <a16:creationId xmlns="" xmlns:a16="http://schemas.microsoft.com/office/drawing/2014/main" id="{4C51B3A5-03C7-4287-895E-47C3D8D674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10" y="1886"/>
              <a:ext cx="214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1" dirty="0">
                  <a:solidFill>
                    <a:schemeClr val="bg1"/>
                  </a:solidFill>
                </a:rPr>
                <a:t>5</a:t>
              </a:r>
              <a:endParaRPr lang="en-US" alt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47186179-F7ED-40EA-ADD9-492754C78FFE}"/>
              </a:ext>
            </a:extLst>
          </p:cNvPr>
          <p:cNvSpPr txBox="1"/>
          <p:nvPr/>
        </p:nvSpPr>
        <p:spPr>
          <a:xfrm>
            <a:off x="2102111" y="4262058"/>
            <a:ext cx="1009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Генеральный план МО "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Беченчинский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наслег", утвержден решением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Наслежного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совета депутатов от «01» июля 2011 г № 6- 4.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5" name="Group 26">
            <a:extLst>
              <a:ext uri="{FF2B5EF4-FFF2-40B4-BE49-F238E27FC236}">
                <a16:creationId xmlns="" xmlns:a16="http://schemas.microsoft.com/office/drawing/2014/main" id="{D19060B5-99B7-480D-8C4A-1C2C6300B887}"/>
              </a:ext>
            </a:extLst>
          </p:cNvPr>
          <p:cNvGrpSpPr>
            <a:grpSpLocks/>
          </p:cNvGrpSpPr>
          <p:nvPr/>
        </p:nvGrpSpPr>
        <p:grpSpPr bwMode="auto">
          <a:xfrm>
            <a:off x="1362471" y="4994431"/>
            <a:ext cx="685801" cy="688976"/>
            <a:chOff x="1303" y="1809"/>
            <a:chExt cx="432" cy="434"/>
          </a:xfrm>
          <a:solidFill>
            <a:schemeClr val="accent5">
              <a:lumMod val="75000"/>
            </a:schemeClr>
          </a:solidFill>
        </p:grpSpPr>
        <p:grpSp>
          <p:nvGrpSpPr>
            <p:cNvPr id="96" name="Group 27">
              <a:extLst>
                <a:ext uri="{FF2B5EF4-FFF2-40B4-BE49-F238E27FC236}">
                  <a16:creationId xmlns="" xmlns:a16="http://schemas.microsoft.com/office/drawing/2014/main" id="{330E0286-6B2A-4635-9F97-E96D5C316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3" y="1809"/>
              <a:ext cx="432" cy="434"/>
              <a:chOff x="816" y="2398"/>
              <a:chExt cx="480" cy="478"/>
            </a:xfrm>
            <a:grpFill/>
          </p:grpSpPr>
          <p:grpSp>
            <p:nvGrpSpPr>
              <p:cNvPr id="98" name="Group 28">
                <a:extLst>
                  <a:ext uri="{FF2B5EF4-FFF2-40B4-BE49-F238E27FC236}">
                    <a16:creationId xmlns="" xmlns:a16="http://schemas.microsoft.com/office/drawing/2014/main" id="{8D79C9FA-C35B-4B40-94E6-5BFF10C762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2398"/>
                <a:ext cx="480" cy="478"/>
                <a:chOff x="662" y="1572"/>
                <a:chExt cx="480" cy="478"/>
              </a:xfrm>
              <a:grpFill/>
            </p:grpSpPr>
            <p:sp>
              <p:nvSpPr>
                <p:cNvPr id="106" name="Oval 29">
                  <a:extLst>
                    <a:ext uri="{FF2B5EF4-FFF2-40B4-BE49-F238E27FC236}">
                      <a16:creationId xmlns="" xmlns:a16="http://schemas.microsoft.com/office/drawing/2014/main" id="{9480723D-453E-47B2-83AF-4AD30479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4"/>
                  <a:ext cx="480" cy="4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7" name="Oval 30">
                  <a:extLst>
                    <a:ext uri="{FF2B5EF4-FFF2-40B4-BE49-F238E27FC236}">
                      <a16:creationId xmlns="" xmlns:a16="http://schemas.microsoft.com/office/drawing/2014/main" id="{68D9E2B0-5350-4BB6-B73E-D0AA280FC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62" y="1572"/>
                  <a:ext cx="480" cy="4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8" name="Oval 31">
                  <a:extLst>
                    <a:ext uri="{FF2B5EF4-FFF2-40B4-BE49-F238E27FC236}">
                      <a16:creationId xmlns="" xmlns:a16="http://schemas.microsoft.com/office/drawing/2014/main" id="{D242FFB5-D684-4626-AED6-ED07A28BF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6"/>
                  <a:ext cx="416" cy="41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09" name="Oval 32">
                  <a:extLst>
                    <a:ext uri="{FF2B5EF4-FFF2-40B4-BE49-F238E27FC236}">
                      <a16:creationId xmlns="" xmlns:a16="http://schemas.microsoft.com/office/drawing/2014/main" id="{D37404F6-D438-48F9-B562-22C5F91A96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694" y="1607"/>
                  <a:ext cx="416" cy="41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9" name="Group 33">
                <a:extLst>
                  <a:ext uri="{FF2B5EF4-FFF2-40B4-BE49-F238E27FC236}">
                    <a16:creationId xmlns="" xmlns:a16="http://schemas.microsoft.com/office/drawing/2014/main" id="{6A323FFF-5905-4AA4-9391-569F075806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1" y="2455"/>
                <a:ext cx="376" cy="379"/>
                <a:chOff x="336" y="1049"/>
                <a:chExt cx="376" cy="379"/>
              </a:xfrm>
              <a:grpFill/>
            </p:grpSpPr>
            <p:sp>
              <p:nvSpPr>
                <p:cNvPr id="100" name="Oval 34">
                  <a:extLst>
                    <a:ext uri="{FF2B5EF4-FFF2-40B4-BE49-F238E27FC236}">
                      <a16:creationId xmlns="" xmlns:a16="http://schemas.microsoft.com/office/drawing/2014/main" id="{4F61609F-17E7-412E-B58A-8CC0AEF9B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36" y="1056"/>
                  <a:ext cx="376" cy="37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01" name="Group 35">
                  <a:extLst>
                    <a:ext uri="{FF2B5EF4-FFF2-40B4-BE49-F238E27FC236}">
                      <a16:creationId xmlns="" xmlns:a16="http://schemas.microsoft.com/office/drawing/2014/main" id="{0965D004-DC3F-465D-9A58-4AF2FC505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" y="1049"/>
                  <a:ext cx="364" cy="361"/>
                  <a:chOff x="4166" y="1706"/>
                  <a:chExt cx="1252" cy="1252"/>
                </a:xfrm>
                <a:grpFill/>
              </p:grpSpPr>
              <p:sp>
                <p:nvSpPr>
                  <p:cNvPr id="102" name="Oval 36">
                    <a:extLst>
                      <a:ext uri="{FF2B5EF4-FFF2-40B4-BE49-F238E27FC236}">
                        <a16:creationId xmlns="" xmlns:a16="http://schemas.microsoft.com/office/drawing/2014/main" id="{82A5EC23-3BC7-4B4F-9BF3-E0EAF83B62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Oval 37">
                    <a:extLst>
                      <a:ext uri="{FF2B5EF4-FFF2-40B4-BE49-F238E27FC236}">
                        <a16:creationId xmlns="" xmlns:a16="http://schemas.microsoft.com/office/drawing/2014/main" id="{F6EBD26F-8591-4B94-9FA1-E3AD3FFA94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Oval 38">
                    <a:extLst>
                      <a:ext uri="{FF2B5EF4-FFF2-40B4-BE49-F238E27FC236}">
                        <a16:creationId xmlns="" xmlns:a16="http://schemas.microsoft.com/office/drawing/2014/main" id="{9A39E601-3978-482B-86B9-F935BCFC87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Oval 39">
                    <a:extLst>
                      <a:ext uri="{FF2B5EF4-FFF2-40B4-BE49-F238E27FC236}">
                        <a16:creationId xmlns="" xmlns:a16="http://schemas.microsoft.com/office/drawing/2014/main" id="{02CE597D-0578-449F-A814-6AF9201E87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97" name="Text Box 40">
              <a:extLst>
                <a:ext uri="{FF2B5EF4-FFF2-40B4-BE49-F238E27FC236}">
                  <a16:creationId xmlns="" xmlns:a16="http://schemas.microsoft.com/office/drawing/2014/main" id="{4C51B3A5-03C7-4287-895E-47C3D8D674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10" y="1886"/>
              <a:ext cx="214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1" dirty="0">
                  <a:solidFill>
                    <a:schemeClr val="bg1"/>
                  </a:solidFill>
                </a:rPr>
                <a:t>6</a:t>
              </a:r>
              <a:endParaRPr lang="en-US" alt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47186179-F7ED-40EA-ADD9-492754C78FFE}"/>
              </a:ext>
            </a:extLst>
          </p:cNvPr>
          <p:cNvSpPr txBox="1"/>
          <p:nvPr/>
        </p:nvSpPr>
        <p:spPr>
          <a:xfrm>
            <a:off x="2122749" y="5038588"/>
            <a:ext cx="10099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социально-экономического развития муниципального образования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Беченчинский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наслег» на 2017-2021 годы, утвержденная решением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наслежного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Совета депутатов МО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Беченчинский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наслег» Ленского района РС (Я) №10/3 от 26.12.2011 года.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1C3ECF-EACD-480D-A3CF-615533B7EFB2}"/>
              </a:ext>
            </a:extLst>
          </p:cNvPr>
          <p:cNvSpPr txBox="1"/>
          <p:nvPr/>
        </p:nvSpPr>
        <p:spPr>
          <a:xfrm>
            <a:off x="3200164" y="794373"/>
            <a:ext cx="6691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07177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3ECAAFD-3215-4FCD-97C9-EC09B757473E}"/>
              </a:ext>
            </a:extLst>
          </p:cNvPr>
          <p:cNvGrpSpPr/>
          <p:nvPr/>
        </p:nvGrpSpPr>
        <p:grpSpPr>
          <a:xfrm>
            <a:off x="-869315" y="0"/>
            <a:ext cx="3750945" cy="10395585"/>
            <a:chOff x="0" y="431813"/>
            <a:chExt cx="3750945" cy="103959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D122DC-912A-42A5-89B3-9889716EB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4" r="23176" b="33397"/>
            <a:stretch/>
          </p:blipFill>
          <p:spPr>
            <a:xfrm flipH="1">
              <a:off x="869314" y="431813"/>
              <a:ext cx="2881628" cy="64915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4893C770-38EF-437C-AB3F-BE10E461F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08"/>
            <a:stretch/>
          </p:blipFill>
          <p:spPr bwMode="auto">
            <a:xfrm flipH="1">
              <a:off x="0" y="10028255"/>
              <a:ext cx="3750945" cy="7994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3177454-475B-4FBB-81CE-BE7511273D1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-93" r="2996" b="-4"/>
          <a:stretch/>
        </p:blipFill>
        <p:spPr>
          <a:xfrm rot="10800000">
            <a:off x="-1" y="6480278"/>
            <a:ext cx="12201521" cy="14277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17663E-0982-4619-9C88-E2058F51D411}"/>
              </a:ext>
            </a:extLst>
          </p:cNvPr>
          <p:cNvSpPr/>
          <p:nvPr/>
        </p:nvSpPr>
        <p:spPr>
          <a:xfrm>
            <a:off x="1089334" y="950165"/>
            <a:ext cx="11112186" cy="470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DINPro-Medium" panose="02000503030000020004" pitchFamily="50" charset="0"/>
              </a:rPr>
              <a:t>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инфраструктуры</a:t>
            </a:r>
          </a:p>
        </p:txBody>
      </p:sp>
      <p:pic>
        <p:nvPicPr>
          <p:cNvPr id="2052" name="Picture 4" descr="СОЦИАЛЬНАЯ ИНФРАСТРУКТУРА">
            <a:extLst>
              <a:ext uri="{FF2B5EF4-FFF2-40B4-BE49-F238E27FC236}">
                <a16:creationId xmlns="" xmlns:a16="http://schemas.microsoft.com/office/drawing/2014/main" id="{9475822A-D0CA-48D0-B01F-BED36972E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92" y="2698756"/>
            <a:ext cx="6609472" cy="25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9F00EB0-0BA0-4039-A0FD-224E34969A0C}"/>
              </a:ext>
            </a:extLst>
          </p:cNvPr>
          <p:cNvSpPr/>
          <p:nvPr/>
        </p:nvSpPr>
        <p:spPr>
          <a:xfrm>
            <a:off x="1089334" y="236325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(образовательные учреждения, включая дошкольные)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Здравоохранение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 и искусство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культура и спорт</a:t>
            </a:r>
          </a:p>
        </p:txBody>
      </p:sp>
    </p:spTree>
    <p:extLst>
      <p:ext uri="{BB962C8B-B14F-4D97-AF65-F5344CB8AC3E}">
        <p14:creationId xmlns:p14="http://schemas.microsoft.com/office/powerpoint/2010/main" val="109544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3ECAAFD-3215-4FCD-97C9-EC09B757473E}"/>
              </a:ext>
            </a:extLst>
          </p:cNvPr>
          <p:cNvGrpSpPr/>
          <p:nvPr/>
        </p:nvGrpSpPr>
        <p:grpSpPr>
          <a:xfrm>
            <a:off x="-869315" y="0"/>
            <a:ext cx="3750945" cy="10395585"/>
            <a:chOff x="0" y="431813"/>
            <a:chExt cx="3750945" cy="103959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D122DC-912A-42A5-89B3-9889716EB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4" r="23176" b="33397"/>
            <a:stretch/>
          </p:blipFill>
          <p:spPr>
            <a:xfrm flipH="1">
              <a:off x="869314" y="431813"/>
              <a:ext cx="2881628" cy="64915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4893C770-38EF-437C-AB3F-BE10E461F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08"/>
            <a:stretch/>
          </p:blipFill>
          <p:spPr bwMode="auto">
            <a:xfrm flipH="1">
              <a:off x="0" y="10028255"/>
              <a:ext cx="3750945" cy="7994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3177454-475B-4FBB-81CE-BE7511273D1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-93" r="2996" b="-4"/>
          <a:stretch/>
        </p:blipFill>
        <p:spPr>
          <a:xfrm rot="10800000">
            <a:off x="-1" y="6480278"/>
            <a:ext cx="12201521" cy="14277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9729DDF-4743-4F50-BB2D-6EE814C75BDF}"/>
              </a:ext>
            </a:extLst>
          </p:cNvPr>
          <p:cNvSpPr/>
          <p:nvPr/>
        </p:nvSpPr>
        <p:spPr>
          <a:xfrm>
            <a:off x="1079814" y="944437"/>
            <a:ext cx="11112186" cy="470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существующей социальной инфраструктуры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Беченчинского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наслега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6104049A-1572-42CB-ABF6-0DEE4A7A5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53607"/>
              </p:ext>
            </p:extLst>
          </p:nvPr>
        </p:nvGraphicFramePr>
        <p:xfrm>
          <a:off x="1219939" y="2359531"/>
          <a:ext cx="10515600" cy="274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9941799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</a:t>
                      </a:r>
                      <a:r>
                        <a:rPr lang="ru-RU" sz="12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Беченча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28351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02324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44544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"Сардаана"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98860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73894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"СОШ</a:t>
                      </a:r>
                      <a:r>
                        <a:rPr lang="ru-RU" sz="1200" spc="2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Мыреева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749469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дополнительного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8091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27300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здравоохранения: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23980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Беченчинская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сельская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врачебная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0318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Физкультурно-спортивные</a:t>
                      </a:r>
                      <a:r>
                        <a:rPr lang="ru-RU" sz="12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745447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301381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IV.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342153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«Сарыада»</a:t>
                      </a: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19023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92279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92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льза и прибыль: бизнес-модели успешных социальных проектов">
            <a:extLst>
              <a:ext uri="{FF2B5EF4-FFF2-40B4-BE49-F238E27FC236}">
                <a16:creationId xmlns="" xmlns:a16="http://schemas.microsoft.com/office/drawing/2014/main" id="{898D2CEB-27D7-4921-981A-0DF30277C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8844" r="7231"/>
          <a:stretch/>
        </p:blipFill>
        <p:spPr bwMode="auto">
          <a:xfrm>
            <a:off x="8824404" y="4510780"/>
            <a:ext cx="3377116" cy="20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3ECAAFD-3215-4FCD-97C9-EC09B757473E}"/>
              </a:ext>
            </a:extLst>
          </p:cNvPr>
          <p:cNvGrpSpPr/>
          <p:nvPr/>
        </p:nvGrpSpPr>
        <p:grpSpPr>
          <a:xfrm>
            <a:off x="-869315" y="0"/>
            <a:ext cx="3750945" cy="10395585"/>
            <a:chOff x="0" y="431813"/>
            <a:chExt cx="3750945" cy="103959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D122DC-912A-42A5-89B3-9889716EB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4" r="23176" b="33397"/>
            <a:stretch/>
          </p:blipFill>
          <p:spPr>
            <a:xfrm flipH="1">
              <a:off x="869314" y="431813"/>
              <a:ext cx="2881628" cy="64915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4893C770-38EF-437C-AB3F-BE10E461F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08"/>
            <a:stretch/>
          </p:blipFill>
          <p:spPr bwMode="auto">
            <a:xfrm flipH="1">
              <a:off x="0" y="10028255"/>
              <a:ext cx="3750945" cy="7994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3177454-475B-4FBB-81CE-BE7511273D1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-93" r="2996" b="-4"/>
          <a:stretch/>
        </p:blipFill>
        <p:spPr>
          <a:xfrm rot="10800000">
            <a:off x="-1" y="6480278"/>
            <a:ext cx="12201521" cy="14277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17663E-0982-4619-9C88-E2058F51D411}"/>
              </a:ext>
            </a:extLst>
          </p:cNvPr>
          <p:cNvSpPr/>
          <p:nvPr/>
        </p:nvSpPr>
        <p:spPr>
          <a:xfrm>
            <a:off x="1089334" y="950165"/>
            <a:ext cx="11112186" cy="470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50E06EF6-3679-4A69-80D3-729CA8562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88592"/>
              </p:ext>
            </p:extLst>
          </p:nvPr>
        </p:nvGraphicFramePr>
        <p:xfrm>
          <a:off x="1133017" y="1528253"/>
          <a:ext cx="7939256" cy="48445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92802">
                  <a:extLst>
                    <a:ext uri="{9D8B030D-6E8A-4147-A177-3AD203B41FA5}">
                      <a16:colId xmlns="" xmlns:a16="http://schemas.microsoft.com/office/drawing/2014/main" val="3163241566"/>
                    </a:ext>
                  </a:extLst>
                </a:gridCol>
                <a:gridCol w="1551428">
                  <a:extLst>
                    <a:ext uri="{9D8B030D-6E8A-4147-A177-3AD203B41FA5}">
                      <a16:colId xmlns="" xmlns:a16="http://schemas.microsoft.com/office/drawing/2014/main" val="3171734565"/>
                    </a:ext>
                  </a:extLst>
                </a:gridCol>
                <a:gridCol w="883816">
                  <a:extLst>
                    <a:ext uri="{9D8B030D-6E8A-4147-A177-3AD203B41FA5}">
                      <a16:colId xmlns="" xmlns:a16="http://schemas.microsoft.com/office/drawing/2014/main" val="962703980"/>
                    </a:ext>
                  </a:extLst>
                </a:gridCol>
                <a:gridCol w="1160984">
                  <a:extLst>
                    <a:ext uri="{9D8B030D-6E8A-4147-A177-3AD203B41FA5}">
                      <a16:colId xmlns="" xmlns:a16="http://schemas.microsoft.com/office/drawing/2014/main" val="1475119722"/>
                    </a:ext>
                  </a:extLst>
                </a:gridCol>
                <a:gridCol w="1250977">
                  <a:extLst>
                    <a:ext uri="{9D8B030D-6E8A-4147-A177-3AD203B41FA5}">
                      <a16:colId xmlns="" xmlns:a16="http://schemas.microsoft.com/office/drawing/2014/main" val="3920944984"/>
                    </a:ext>
                  </a:extLst>
                </a:gridCol>
                <a:gridCol w="1299249">
                  <a:extLst>
                    <a:ext uri="{9D8B030D-6E8A-4147-A177-3AD203B41FA5}">
                      <a16:colId xmlns="" xmlns:a16="http://schemas.microsoft.com/office/drawing/2014/main" val="2343442465"/>
                    </a:ext>
                  </a:extLst>
                </a:gridCol>
              </a:tblGrid>
              <a:tr h="163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="1" spc="-2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r>
                        <a:rPr lang="ru-RU" sz="12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r>
                        <a:rPr lang="ru-RU" sz="12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ru-RU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плановом</a:t>
                      </a:r>
                      <a:r>
                        <a:rPr lang="ru-RU" sz="12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периоде</a:t>
                      </a:r>
                      <a:endParaRPr lang="ru-RU" sz="28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342061"/>
                  </a:ext>
                </a:extLst>
              </a:tr>
              <a:tr h="257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2024-2030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146837"/>
                  </a:ext>
                </a:extLst>
              </a:tr>
              <a:tr h="16365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lang="ru-RU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7471370"/>
                  </a:ext>
                </a:extLst>
              </a:tr>
              <a:tr h="5150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для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 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разнообразия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</a:t>
                      </a:r>
                      <a:r>
                        <a:rPr lang="ru-RU" sz="1200" spc="-2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услуг, в том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 на базе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социальной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</a:t>
                      </a:r>
                      <a:r>
                        <a:rPr lang="ru-RU" sz="12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детского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сада на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мест</a:t>
                      </a:r>
                      <a:r>
                        <a:rPr lang="ru-RU" sz="12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Беченча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проектно-сметной</a:t>
                      </a:r>
                      <a:r>
                        <a:rPr lang="ru-RU" sz="1200" spc="-2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</a:t>
                      </a:r>
                      <a:endParaRPr lang="ru-RU" sz="120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200" spc="-2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749901"/>
                  </a:ext>
                </a:extLst>
              </a:tr>
              <a:tr h="65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нового здания детской школы искусств не менее 75 мест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проектно-сметной</a:t>
                      </a:r>
                      <a:r>
                        <a:rPr lang="ru-RU" sz="1200" spc="-2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</a:t>
                      </a:r>
                      <a:endParaRPr lang="ru-RU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200" spc="-2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3319043"/>
                  </a:ext>
                </a:extLst>
              </a:tr>
              <a:tr h="16365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</a:t>
                      </a:r>
                      <a:r>
                        <a:rPr lang="ru-RU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144202"/>
                  </a:ext>
                </a:extLst>
              </a:tr>
              <a:tr h="1287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равного доступа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возможности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культурного,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творческого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потенциала для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всех</a:t>
                      </a: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слоев</a:t>
                      </a:r>
                      <a:r>
                        <a:rPr lang="ru-RU" sz="12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Дома культуры на 200 мест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Беченча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проектно-сметной</a:t>
                      </a:r>
                      <a:r>
                        <a:rPr lang="ru-RU" sz="1200" spc="-2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</a:t>
                      </a:r>
                      <a:endParaRPr lang="ru-RU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200" spc="-2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5504902"/>
                  </a:ext>
                </a:extLst>
              </a:tr>
              <a:tr h="16365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III.</a:t>
                      </a:r>
                      <a:r>
                        <a:rPr lang="ru-RU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lang="ru-RU" sz="12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8497170"/>
                  </a:ext>
                </a:extLst>
              </a:tr>
              <a:tr h="1287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равного доступа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возможности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культурного,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творческого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потенциала для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всех</a:t>
                      </a:r>
                      <a:r>
                        <a:rPr lang="ru-RU" sz="12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слоев</a:t>
                      </a:r>
                      <a:r>
                        <a:rPr lang="ru-RU" sz="12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КСК в с. Беченча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сметной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документации</a:t>
                      </a:r>
                      <a:r>
                        <a:rPr lang="ru-RU" sz="1200" spc="-2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</a:t>
                      </a:r>
                      <a:endParaRPr lang="ru-RU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6248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30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3ECAAFD-3215-4FCD-97C9-EC09B757473E}"/>
              </a:ext>
            </a:extLst>
          </p:cNvPr>
          <p:cNvGrpSpPr/>
          <p:nvPr/>
        </p:nvGrpSpPr>
        <p:grpSpPr>
          <a:xfrm>
            <a:off x="-869315" y="0"/>
            <a:ext cx="3750945" cy="10395585"/>
            <a:chOff x="0" y="431813"/>
            <a:chExt cx="3750945" cy="103959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D122DC-912A-42A5-89B3-9889716EB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4" r="23176" b="33397"/>
            <a:stretch/>
          </p:blipFill>
          <p:spPr>
            <a:xfrm flipH="1">
              <a:off x="869314" y="431813"/>
              <a:ext cx="2881628" cy="64915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4893C770-38EF-437C-AB3F-BE10E461F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08"/>
            <a:stretch/>
          </p:blipFill>
          <p:spPr bwMode="auto">
            <a:xfrm flipH="1">
              <a:off x="0" y="10028255"/>
              <a:ext cx="3750945" cy="7994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3177454-475B-4FBB-81CE-BE7511273D1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-93" r="2996" b="-4"/>
          <a:stretch/>
        </p:blipFill>
        <p:spPr>
          <a:xfrm rot="10800000">
            <a:off x="-1" y="6480278"/>
            <a:ext cx="12201521" cy="14277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17663E-0982-4619-9C88-E2058F51D411}"/>
              </a:ext>
            </a:extLst>
          </p:cNvPr>
          <p:cNvSpPr/>
          <p:nvPr/>
        </p:nvSpPr>
        <p:spPr>
          <a:xfrm>
            <a:off x="1089334" y="950165"/>
            <a:ext cx="11112186" cy="470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затраты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9A77DD1-E1A2-481A-9F46-61F1A43951D2}"/>
              </a:ext>
            </a:extLst>
          </p:cNvPr>
          <p:cNvSpPr/>
          <p:nvPr/>
        </p:nvSpPr>
        <p:spPr>
          <a:xfrm>
            <a:off x="1491176" y="4111679"/>
            <a:ext cx="10192042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620 677 тыс.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строительство и реконструкция объектов социальной инфраструктуры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B42BD46-3097-41C8-8456-5BD5866F2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61" y="1200580"/>
            <a:ext cx="3041264" cy="29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3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3ECAAFD-3215-4FCD-97C9-EC09B757473E}"/>
              </a:ext>
            </a:extLst>
          </p:cNvPr>
          <p:cNvGrpSpPr/>
          <p:nvPr/>
        </p:nvGrpSpPr>
        <p:grpSpPr>
          <a:xfrm>
            <a:off x="-869315" y="0"/>
            <a:ext cx="3750945" cy="10395585"/>
            <a:chOff x="0" y="431813"/>
            <a:chExt cx="3750945" cy="103959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6D122DC-912A-42A5-89B3-9889716EB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54" r="23176" b="33397"/>
            <a:stretch/>
          </p:blipFill>
          <p:spPr>
            <a:xfrm flipH="1">
              <a:off x="869314" y="431813"/>
              <a:ext cx="2881628" cy="64915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4893C770-38EF-437C-AB3F-BE10E461F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308"/>
            <a:stretch/>
          </p:blipFill>
          <p:spPr bwMode="auto">
            <a:xfrm flipH="1">
              <a:off x="0" y="10028255"/>
              <a:ext cx="3750945" cy="7994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3177454-475B-4FBB-81CE-BE7511273D1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-93" r="2996" b="-4"/>
          <a:stretch/>
        </p:blipFill>
        <p:spPr>
          <a:xfrm rot="10800000">
            <a:off x="-1" y="6480278"/>
            <a:ext cx="12201521" cy="142771"/>
          </a:xfrm>
          <a:prstGeom prst="rect">
            <a:avLst/>
          </a:prstGeom>
        </p:spPr>
      </p:pic>
      <p:pic>
        <p:nvPicPr>
          <p:cNvPr id="9" name="Рисунок 11">
            <a:extLst>
              <a:ext uri="{FF2B5EF4-FFF2-40B4-BE49-F238E27FC236}">
                <a16:creationId xmlns="" xmlns:a16="http://schemas.microsoft.com/office/drawing/2014/main" id="{F8D92E54-B66E-4A49-8594-78F79A19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60" y="821501"/>
            <a:ext cx="2873802" cy="6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997D42C-7FCC-4B10-9935-CC8CAC0252EE}"/>
              </a:ext>
            </a:extLst>
          </p:cNvPr>
          <p:cNvSpPr/>
          <p:nvPr/>
        </p:nvSpPr>
        <p:spPr>
          <a:xfrm>
            <a:off x="1041330" y="5148234"/>
            <a:ext cx="11160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«ЯНЭНЕРГО»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197227, г. Санкт-Петербург, Комендантский пр-т 4,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лит. А, оф. 407, 409, 422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Тел: +7 (812) 449-00-26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  <a:defRPr/>
            </a:pPr>
            <a:r>
              <a:rPr kumimoji="0" lang="ru-RU" altLang="ru-RU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yanenergo@gmail.com</a:t>
            </a:r>
            <a:endParaRPr kumimoji="0" lang="ru-RU" alt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5812874F-5656-4A1B-AF21-32C050E1D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330" y="2661081"/>
            <a:ext cx="11150670" cy="1535837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12785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478</Words>
  <Application>Microsoft Office PowerPoint</Application>
  <PresentationFormat>Широкоэкранный</PresentationFormat>
  <Paragraphs>73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DINPro-Medium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Юрьева.</dc:creator>
  <cp:lastModifiedBy>Cергей</cp:lastModifiedBy>
  <cp:revision>139</cp:revision>
  <dcterms:created xsi:type="dcterms:W3CDTF">2018-09-03T15:41:57Z</dcterms:created>
  <dcterms:modified xsi:type="dcterms:W3CDTF">2021-11-16T09:29:32Z</dcterms:modified>
</cp:coreProperties>
</file>