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8" r:id="rId6"/>
    <p:sldId id="263" r:id="rId7"/>
    <p:sldId id="276" r:id="rId8"/>
    <p:sldId id="271" r:id="rId9"/>
    <p:sldId id="281" r:id="rId10"/>
    <p:sldId id="280" r:id="rId11"/>
    <p:sldId id="274" r:id="rId12"/>
  </p:sldIdLst>
  <p:sldSz cx="12192000" cy="6858000"/>
  <p:notesSz cx="7099300" cy="10234613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7242">
          <p15:clr>
            <a:srgbClr val="A4A3A4"/>
          </p15:clr>
        </p15:guide>
        <p15:guide id="3" pos="438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6425">
          <p15:clr>
            <a:srgbClr val="A4A3A4"/>
          </p15:clr>
        </p15:guide>
        <p15:guide id="6" pos="2502" userDrawn="1">
          <p15:clr>
            <a:srgbClr val="A4A3A4"/>
          </p15:clr>
        </p15:guide>
        <p15:guide id="7" pos="5201">
          <p15:clr>
            <a:srgbClr val="A4A3A4"/>
          </p15:clr>
        </p15:guide>
        <p15:guide id="8" pos="4838">
          <p15:clr>
            <a:srgbClr val="A4A3A4"/>
          </p15:clr>
        </p15:guide>
        <p15:guide id="9" pos="2797">
          <p15:clr>
            <a:srgbClr val="A4A3A4"/>
          </p15:clr>
        </p15:guide>
        <p15:guide id="10" orient="horz" pos="1525">
          <p15:clr>
            <a:srgbClr val="A4A3A4"/>
          </p15:clr>
        </p15:guide>
        <p15:guide id="11" orient="horz" pos="1706">
          <p15:clr>
            <a:srgbClr val="A4A3A4"/>
          </p15:clr>
        </p15:guide>
        <p15:guide id="12" orient="horz" pos="1253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owfCyhLqeAjjWirn6q7DTfIEd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FF"/>
    <a:srgbClr val="62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40923-4649-4CC6-A3E8-274AE9B86FA6}">
  <a:tblStyle styleId="{C0840923-4649-4CC6-A3E8-274AE9B86FA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>
        <p:guide orient="horz" pos="436"/>
        <p:guide pos="7242"/>
        <p:guide pos="438"/>
        <p:guide orient="horz" pos="3884"/>
        <p:guide pos="6425"/>
        <p:guide pos="2502"/>
        <p:guide pos="5201"/>
        <p:guide pos="4838"/>
        <p:guide pos="2797"/>
        <p:guide orient="horz" pos="1525"/>
        <p:guide orient="horz" pos="1706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4662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43" name="Google Shape;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56666c7e6_0_5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g2056666c7e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349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 dirty="0">
                <a:solidFill>
                  <a:srgbClr val="27303E"/>
                </a:solidFill>
              </a:rPr>
              <a:t>По всем вопросам по работе с шаблоном можете обратиться к design@albank.ru</a:t>
            </a:r>
            <a:endParaRPr dirty="0">
              <a:solidFill>
                <a:srgbClr val="27303E"/>
              </a:solidFill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69" name="Google Shape;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397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56" name="Google Shape;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rgbClr val="27303E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rgbClr val="27303E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69" name="Google Shape;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56666c7e6_0_54:notes"/>
          <p:cNvSpPr txBox="1">
            <a:spLocks noGrp="1"/>
          </p:cNvSpPr>
          <p:nvPr>
            <p:ph type="body" idx="1"/>
          </p:nvPr>
        </p:nvSpPr>
        <p:spPr>
          <a:xfrm>
            <a:off x="709931" y="4862219"/>
            <a:ext cx="5679440" cy="46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178" name="Google Shape;178;g2056666c7e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4662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17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 dirty="0">
                <a:solidFill>
                  <a:srgbClr val="27303E"/>
                </a:solidFill>
              </a:rPr>
              <a:t>По всем вопросам по работе с шаблоном можете обратиться к design@albank.ru</a:t>
            </a:r>
            <a:endParaRPr dirty="0">
              <a:solidFill>
                <a:srgbClr val="27303E"/>
              </a:solidFill>
            </a:endParaRPr>
          </a:p>
          <a:p>
            <a:pPr marL="0" indent="0">
              <a:buNone/>
            </a:pPr>
            <a:endParaRPr dirty="0"/>
          </a:p>
        </p:txBody>
      </p:sp>
      <p:sp>
        <p:nvSpPr>
          <p:cNvPr id="69" name="Google Shape;6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39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056666c7e6_0_507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401" name="Google Shape;401;g2056666c7e6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709931" y="4862219"/>
            <a:ext cx="5679440" cy="460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44" tIns="94744" rIns="94744" bIns="94744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r>
              <a:rPr lang="ru-RU">
                <a:solidFill>
                  <a:schemeClr val="dk1"/>
                </a:solidFill>
              </a:rPr>
              <a:t>По всем вопросам по работе с шаблоном можете обратиться к design@albank.ru</a:t>
            </a:r>
            <a:endParaRPr>
              <a:solidFill>
                <a:schemeClr val="dk1"/>
              </a:solidFill>
            </a:endParaRPr>
          </a:p>
          <a:p>
            <a:pPr marL="0" indent="0">
              <a:buNone/>
            </a:pPr>
            <a:endParaRPr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144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с синей плашкой">
  <p:cSld name="Два объекта с синей плашко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4"/>
          <p:cNvSpPr txBox="1">
            <a:spLocks noGrp="1"/>
          </p:cNvSpPr>
          <p:nvPr>
            <p:ph type="body" idx="1"/>
          </p:nvPr>
        </p:nvSpPr>
        <p:spPr>
          <a:xfrm>
            <a:off x="695325" y="2204864"/>
            <a:ext cx="4392563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2"/>
          </p:nvPr>
        </p:nvSpPr>
        <p:spPr>
          <a:xfrm>
            <a:off x="5807968" y="2204864"/>
            <a:ext cx="4392563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title"/>
          </p:nvPr>
        </p:nvSpPr>
        <p:spPr>
          <a:xfrm>
            <a:off x="695325" y="698501"/>
            <a:ext cx="9721155" cy="111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800"/>
              <a:buFont typeface="Open Sans"/>
              <a:buNone/>
              <a:defRPr sz="38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 Синий фон">
  <p:cSld name="1_Заголовок раздела Синий 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5"/>
          <p:cNvSpPr/>
          <p:nvPr/>
        </p:nvSpPr>
        <p:spPr>
          <a:xfrm>
            <a:off x="698499" y="5517232"/>
            <a:ext cx="8255000" cy="6350"/>
          </a:xfrm>
          <a:custGeom>
            <a:avLst/>
            <a:gdLst/>
            <a:ahLst/>
            <a:cxnLst/>
            <a:rect l="l" t="t" r="r" b="b"/>
            <a:pathLst>
              <a:path w="8255000" h="6350" extrusionOk="0">
                <a:moveTo>
                  <a:pt x="0" y="0"/>
                </a:moveTo>
                <a:lnTo>
                  <a:pt x="8255000" y="0"/>
                </a:lnTo>
              </a:path>
            </a:pathLst>
          </a:custGeom>
          <a:noFill/>
          <a:ln w="9525" cap="flat" cmpd="sng">
            <a:solidFill>
              <a:srgbClr val="B3C6E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5"/>
          <p:cNvSpPr txBox="1">
            <a:spLocks noGrp="1"/>
          </p:cNvSpPr>
          <p:nvPr>
            <p:ph type="title"/>
          </p:nvPr>
        </p:nvSpPr>
        <p:spPr>
          <a:xfrm>
            <a:off x="614477" y="2355230"/>
            <a:ext cx="8361843" cy="214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"/>
              <a:buNone/>
              <a:defRPr sz="6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объект с лого">
  <p:cSld name="Один объект с лого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5"/>
          <p:cNvSpPr txBox="1">
            <a:spLocks noGrp="1"/>
          </p:cNvSpPr>
          <p:nvPr>
            <p:ph type="body" idx="1"/>
          </p:nvPr>
        </p:nvSpPr>
        <p:spPr>
          <a:xfrm>
            <a:off x="695325" y="2204864"/>
            <a:ext cx="10801350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Open Sans"/>
              <a:buChar char="•"/>
              <a:defRPr sz="22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55"/>
          <p:cNvSpPr txBox="1">
            <a:spLocks noGrp="1"/>
          </p:cNvSpPr>
          <p:nvPr>
            <p:ph type="title"/>
          </p:nvPr>
        </p:nvSpPr>
        <p:spPr>
          <a:xfrm>
            <a:off x="695325" y="698501"/>
            <a:ext cx="9721155" cy="111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800"/>
              <a:buFont typeface="Open Sans"/>
              <a:buNone/>
              <a:defRPr sz="38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ма АЭБ Белая">
  <p:cSld name="Тема АЭБ Белая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рупный заголовок Синий фон">
  <p:cSld name="Крупный заголовок Синий 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695400" y="1806856"/>
            <a:ext cx="9721079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"/>
              <a:buNone/>
              <a:defRPr sz="6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695401" y="4731225"/>
            <a:ext cx="97210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B3C6E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рупный заголовок Белый фон">
  <p:cSld name="Крупный заголовок Белый 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9"/>
          <p:cNvSpPr txBox="1">
            <a:spLocks noGrp="1"/>
          </p:cNvSpPr>
          <p:nvPr>
            <p:ph type="body" idx="1"/>
          </p:nvPr>
        </p:nvSpPr>
        <p:spPr>
          <a:xfrm>
            <a:off x="695400" y="4731225"/>
            <a:ext cx="9721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8296B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59"/>
          <p:cNvSpPr txBox="1">
            <a:spLocks noGrp="1"/>
          </p:cNvSpPr>
          <p:nvPr>
            <p:ph type="title"/>
          </p:nvPr>
        </p:nvSpPr>
        <p:spPr>
          <a:xfrm>
            <a:off x="695401" y="1806856"/>
            <a:ext cx="9721080" cy="278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400"/>
              <a:buFont typeface="Open Sans"/>
              <a:buNone/>
              <a:defRPr sz="64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Синий фон">
  <p:cSld name="Заголовок раздела Синий 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0"/>
          <p:cNvSpPr txBox="1">
            <a:spLocks noGrp="1"/>
          </p:cNvSpPr>
          <p:nvPr>
            <p:ph type="title"/>
          </p:nvPr>
        </p:nvSpPr>
        <p:spPr>
          <a:xfrm>
            <a:off x="695400" y="1806856"/>
            <a:ext cx="9081923" cy="278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"/>
              <a:buNone/>
              <a:defRPr sz="6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0"/>
          <p:cNvSpPr txBox="1">
            <a:spLocks noGrp="1"/>
          </p:cNvSpPr>
          <p:nvPr>
            <p:ph type="body" idx="1"/>
          </p:nvPr>
        </p:nvSpPr>
        <p:spPr>
          <a:xfrm>
            <a:off x="695400" y="4731225"/>
            <a:ext cx="90819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B3C6E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 Белый фон">
  <p:cSld name="1_Заголовок раздела Белый 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1"/>
          <p:cNvSpPr txBox="1">
            <a:spLocks noGrp="1"/>
          </p:cNvSpPr>
          <p:nvPr>
            <p:ph type="body" idx="1"/>
          </p:nvPr>
        </p:nvSpPr>
        <p:spPr>
          <a:xfrm>
            <a:off x="695400" y="4731225"/>
            <a:ext cx="9721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8296B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title"/>
          </p:nvPr>
        </p:nvSpPr>
        <p:spPr>
          <a:xfrm>
            <a:off x="695401" y="1806856"/>
            <a:ext cx="9721080" cy="278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400"/>
              <a:buFont typeface="Open Sans"/>
              <a:buNone/>
              <a:defRPr sz="64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дин объект с синей плашкой">
  <p:cSld name="Один объект с синей плашко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>
            <a:spLocks noGrp="1"/>
          </p:cNvSpPr>
          <p:nvPr>
            <p:ph type="body" idx="1"/>
          </p:nvPr>
        </p:nvSpPr>
        <p:spPr>
          <a:xfrm>
            <a:off x="695325" y="2204864"/>
            <a:ext cx="9433123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62"/>
          <p:cNvSpPr txBox="1">
            <a:spLocks noGrp="1"/>
          </p:cNvSpPr>
          <p:nvPr>
            <p:ph type="title"/>
          </p:nvPr>
        </p:nvSpPr>
        <p:spPr>
          <a:xfrm>
            <a:off x="695325" y="698501"/>
            <a:ext cx="9721155" cy="111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800"/>
              <a:buFont typeface="Open Sans"/>
              <a:buNone/>
              <a:defRPr sz="38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 с лого">
  <p:cSld name="Два объекта с лого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3"/>
          <p:cNvSpPr txBox="1">
            <a:spLocks noGrp="1"/>
          </p:cNvSpPr>
          <p:nvPr>
            <p:ph type="body" idx="1"/>
          </p:nvPr>
        </p:nvSpPr>
        <p:spPr>
          <a:xfrm>
            <a:off x="695325" y="2204864"/>
            <a:ext cx="5040635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63"/>
          <p:cNvSpPr txBox="1">
            <a:spLocks noGrp="1"/>
          </p:cNvSpPr>
          <p:nvPr>
            <p:ph type="body" idx="2"/>
          </p:nvPr>
        </p:nvSpPr>
        <p:spPr>
          <a:xfrm>
            <a:off x="6456041" y="2204864"/>
            <a:ext cx="5040633" cy="39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•"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•"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63"/>
          <p:cNvSpPr txBox="1">
            <a:spLocks noGrp="1"/>
          </p:cNvSpPr>
          <p:nvPr>
            <p:ph type="title"/>
          </p:nvPr>
        </p:nvSpPr>
        <p:spPr>
          <a:xfrm>
            <a:off x="695325" y="698501"/>
            <a:ext cx="9721155" cy="111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800"/>
              <a:buFont typeface="Open Sans"/>
              <a:buNone/>
              <a:defRPr sz="3800" b="1" i="0" u="none" strike="noStrike" cap="none">
                <a:solidFill>
                  <a:srgbClr val="222A3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 r="25589"/>
          <a:stretch/>
        </p:blipFill>
        <p:spPr>
          <a:xfrm>
            <a:off x="6742900" y="-84075"/>
            <a:ext cx="5449101" cy="73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/>
        </p:nvSpPr>
        <p:spPr>
          <a:xfrm>
            <a:off x="695325" y="1791850"/>
            <a:ext cx="7820100" cy="1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Карта жителя Якутии</a:t>
            </a:r>
            <a:endParaRPr sz="38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ru-RU" sz="3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АКБ «</a:t>
            </a:r>
            <a:r>
              <a:rPr lang="ru-RU" sz="3800" b="1" dirty="0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Алмазэргиэнбанк</a:t>
            </a:r>
            <a:r>
              <a:rPr lang="ru-RU" sz="38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» АО</a:t>
            </a:r>
            <a:endParaRPr sz="5200" b="1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3025" y="3575875"/>
            <a:ext cx="3316625" cy="20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0300" y="5512338"/>
            <a:ext cx="2814304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695325" y="6105700"/>
            <a:ext cx="6010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Указанная информация действительна на 07.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r>
              <a:rPr lang="ru-RU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.2025</a:t>
            </a:r>
            <a:endParaRPr sz="1200" dirty="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38" y="3552091"/>
            <a:ext cx="3927231" cy="2945423"/>
          </a:xfrm>
          <a:prstGeom prst="rect">
            <a:avLst/>
          </a:prstGeom>
        </p:spPr>
      </p:pic>
      <p:sp>
        <p:nvSpPr>
          <p:cNvPr id="5" name="Google Shape;422;g2056666c7e6_0_532"/>
          <p:cNvSpPr txBox="1"/>
          <p:nvPr/>
        </p:nvSpPr>
        <p:spPr>
          <a:xfrm>
            <a:off x="704850" y="692696"/>
            <a:ext cx="949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rPr>
              <a:t>Вклад «Сверхновый»</a:t>
            </a:r>
            <a:endParaRPr sz="3800" b="1" i="0" u="none" strike="noStrike" cap="none" dirty="0">
              <a:solidFill>
                <a:srgbClr val="0076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29618"/>
              </p:ext>
            </p:extLst>
          </p:nvPr>
        </p:nvGraphicFramePr>
        <p:xfrm>
          <a:off x="704850" y="1784652"/>
          <a:ext cx="7405109" cy="1352583"/>
        </p:xfrm>
        <a:graphic>
          <a:graphicData uri="http://schemas.openxmlformats.org/drawingml/2006/table">
            <a:tbl>
              <a:tblPr firstRow="1" bandRow="1"/>
              <a:tblGrid>
                <a:gridCol w="2690608">
                  <a:extLst>
                    <a:ext uri="{9D8B030D-6E8A-4147-A177-3AD203B41FA5}">
                      <a16:colId xmlns:a16="http://schemas.microsoft.com/office/drawing/2014/main" val="2469325435"/>
                    </a:ext>
                  </a:extLst>
                </a:gridCol>
                <a:gridCol w="2368216">
                  <a:extLst>
                    <a:ext uri="{9D8B030D-6E8A-4147-A177-3AD203B41FA5}">
                      <a16:colId xmlns:a16="http://schemas.microsoft.com/office/drawing/2014/main" val="865523920"/>
                    </a:ext>
                  </a:extLst>
                </a:gridCol>
                <a:gridCol w="2346285">
                  <a:extLst>
                    <a:ext uri="{9D8B030D-6E8A-4147-A177-3AD203B41FA5}">
                      <a16:colId xmlns:a16="http://schemas.microsoft.com/office/drawing/2014/main" val="4180373589"/>
                    </a:ext>
                  </a:extLst>
                </a:gridCol>
              </a:tblGrid>
              <a:tr h="37964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Валюта</a:t>
                      </a: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/>
                        <a:t>Срок вклада/Процентная ставка,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%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годовых</a:t>
                      </a:r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algn="ctr"/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69544"/>
                  </a:ext>
                </a:extLst>
              </a:tr>
              <a:tr h="40262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 день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181 день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42885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Руб. РФ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18,00%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18,50%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82218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097" y="3552091"/>
            <a:ext cx="9371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Минимальная сумма вклада: </a:t>
            </a:r>
            <a:r>
              <a:rPr lang="ru-RU" sz="11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50 000 руб. РФ, 1 000 юани КНР </a:t>
            </a:r>
          </a:p>
          <a:p>
            <a:r>
              <a:rPr lang="ru-RU" sz="11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Максимальная сумма вклада: </a:t>
            </a:r>
            <a:r>
              <a:rPr lang="ru-RU" sz="11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не ограничена</a:t>
            </a:r>
          </a:p>
          <a:p>
            <a:r>
              <a:rPr lang="ru-RU" sz="11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Возможность дистанционного обслуживания: </a:t>
            </a:r>
            <a:r>
              <a:rPr lang="ru-RU" sz="11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Есть возможность оформления вклада посредствам ДБО «АЭБ Онлайн»</a:t>
            </a:r>
          </a:p>
          <a:p>
            <a:endParaRPr lang="ru-RU" sz="11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ru-RU" sz="11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sz="11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Возможность пополнения: </a:t>
            </a:r>
            <a:r>
              <a:rPr lang="ru-RU" sz="11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 правом пополнения</a:t>
            </a:r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Google Shape;293;g2056666c7e6_0_202">
            <a:extLst>
              <a:ext uri="{FF2B5EF4-FFF2-40B4-BE49-F238E27FC236}">
                <a16:creationId xmlns:a16="http://schemas.microsoft.com/office/drawing/2014/main" id="{C9416454-E866-48CA-A56E-B06B0B48DA85}"/>
              </a:ext>
            </a:extLst>
          </p:cNvPr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5326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65;p11"/>
          <p:cNvSpPr txBox="1"/>
          <p:nvPr/>
        </p:nvSpPr>
        <p:spPr>
          <a:xfrm>
            <a:off x="704850" y="692696"/>
            <a:ext cx="949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Финансовая безопасность</a:t>
            </a:r>
            <a:endParaRPr sz="38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783"/>
            <a:ext cx="12153900" cy="2381250"/>
          </a:xfrm>
          <a:prstGeom prst="rect">
            <a:avLst/>
          </a:prstGeom>
        </p:spPr>
      </p:pic>
      <p:sp>
        <p:nvSpPr>
          <p:cNvPr id="53" name="Google Shape;133;p9"/>
          <p:cNvSpPr txBox="1"/>
          <p:nvPr/>
        </p:nvSpPr>
        <p:spPr>
          <a:xfrm>
            <a:off x="704850" y="4087218"/>
            <a:ext cx="521014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solidFill>
                  <a:srgbClr val="0076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5 ПРИЗНАКОВ ОБМАНА ТЕЛЕФОННЫХ МОШЕННИКОВ:</a:t>
            </a:r>
          </a:p>
          <a:p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endParaRPr lang="ru-RU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6" name="Google Shape;133;p9"/>
          <p:cNvSpPr txBox="1"/>
          <p:nvPr/>
        </p:nvSpPr>
        <p:spPr>
          <a:xfrm>
            <a:off x="704850" y="5513739"/>
            <a:ext cx="36487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РАДУЮТ ВНЕЗАПНОЙ </a:t>
            </a:r>
          </a:p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ВЫГОДОЙ ИЛИ ПУГАЮТ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Сильные эмоции притупляют бдительность</a:t>
            </a:r>
          </a:p>
        </p:txBody>
      </p:sp>
      <p:sp>
        <p:nvSpPr>
          <p:cNvPr id="57" name="Google Shape;133;p9"/>
          <p:cNvSpPr txBox="1"/>
          <p:nvPr/>
        </p:nvSpPr>
        <p:spPr>
          <a:xfrm>
            <a:off x="704850" y="4507061"/>
            <a:ext cx="399903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 ВАС ВЫХОДЯТ САМИ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Аферисты могут представиться службой безопасности банка, налоговой, прокуратурой</a:t>
            </a:r>
          </a:p>
        </p:txBody>
      </p:sp>
      <p:sp>
        <p:nvSpPr>
          <p:cNvPr id="61" name="Google Shape;381;p10"/>
          <p:cNvSpPr/>
          <p:nvPr/>
        </p:nvSpPr>
        <p:spPr>
          <a:xfrm>
            <a:off x="466296" y="4587435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33;p9"/>
          <p:cNvSpPr txBox="1"/>
          <p:nvPr/>
        </p:nvSpPr>
        <p:spPr>
          <a:xfrm>
            <a:off x="4668428" y="4512583"/>
            <a:ext cx="36487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 ВАС ДАВЯТ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Аферисты всегда торопят, чтобы у вас не было времени обдумать</a:t>
            </a:r>
          </a:p>
        </p:txBody>
      </p:sp>
      <p:sp>
        <p:nvSpPr>
          <p:cNvPr id="64" name="Google Shape;133;p9"/>
          <p:cNvSpPr txBox="1"/>
          <p:nvPr/>
        </p:nvSpPr>
        <p:spPr>
          <a:xfrm>
            <a:off x="4653485" y="5513079"/>
            <a:ext cx="36487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ГОВОРЯТ О ДЕНЬГАХ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Предлагают спасти сбережения, получить компенсацию или вложиться в инвестиционный проектов</a:t>
            </a:r>
          </a:p>
        </p:txBody>
      </p:sp>
      <p:sp>
        <p:nvSpPr>
          <p:cNvPr id="65" name="Google Shape;133;p9"/>
          <p:cNvSpPr txBox="1"/>
          <p:nvPr/>
        </p:nvSpPr>
        <p:spPr>
          <a:xfrm>
            <a:off x="8773038" y="4507061"/>
            <a:ext cx="36487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ПРОСЯТ СООБЩИТЬ ДАННЫЕ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Злоумышленников интересуют реквизиты карты, пароли и коды из банковских уведомлений</a:t>
            </a:r>
          </a:p>
        </p:txBody>
      </p:sp>
      <p:sp>
        <p:nvSpPr>
          <p:cNvPr id="67" name="Google Shape;381;p10"/>
          <p:cNvSpPr/>
          <p:nvPr/>
        </p:nvSpPr>
        <p:spPr>
          <a:xfrm>
            <a:off x="481452" y="5610273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81;p10"/>
          <p:cNvSpPr/>
          <p:nvPr/>
        </p:nvSpPr>
        <p:spPr>
          <a:xfrm>
            <a:off x="4445030" y="4609863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81;p10"/>
          <p:cNvSpPr/>
          <p:nvPr/>
        </p:nvSpPr>
        <p:spPr>
          <a:xfrm>
            <a:off x="4445030" y="5620499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381;p10"/>
          <p:cNvSpPr/>
          <p:nvPr/>
        </p:nvSpPr>
        <p:spPr>
          <a:xfrm>
            <a:off x="8540558" y="4592936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46" y="132545"/>
            <a:ext cx="1251008" cy="12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704852" y="234888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rPr>
              <a:t>Республиканский банк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704852" y="2771315"/>
            <a:ext cx="32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Крупнейший универсальный финансовый институт Республики Саха (Якутия).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4439816" y="234888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rPr>
              <a:t>Миссия банка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4439816" y="2771315"/>
            <a:ext cx="32307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Для достижения целей социально-экономического развития Республики Саха (Якутия) мы стремимся стать инновационным партнером для наших клиентов, ведущих деятельность в России и по всему миру.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8269532" y="234888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rPr>
              <a:t>Видение банка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8269532" y="2771315"/>
            <a:ext cx="3230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Алмазэргиэнбанк — надежный и долгосрочный партнер для жителей Якутии, предпринимателей и Правительства. Банк полностью разделяет их потребности, и помогает расти и развиваться в соответствии с целями социально-экономического развития Республики Саха (Якутия)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1"/>
          <p:cNvSpPr txBox="1"/>
          <p:nvPr/>
        </p:nvSpPr>
        <p:spPr>
          <a:xfrm>
            <a:off x="704850" y="692696"/>
            <a:ext cx="949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Алмазэргиэнбанк</a:t>
            </a:r>
            <a:endParaRPr sz="38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1"/>
          <p:cNvSpPr txBox="1"/>
          <p:nvPr/>
        </p:nvSpPr>
        <p:spPr>
          <a:xfrm>
            <a:off x="704850" y="1479950"/>
            <a:ext cx="967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Банк строит собственную экосистему, закрывающую потребности клиентов на всех направлениях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36"/>
          <p:cNvSpPr txBox="1"/>
          <p:nvPr/>
        </p:nvSpPr>
        <p:spPr>
          <a:xfrm>
            <a:off x="1125529" y="623425"/>
            <a:ext cx="239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Финансовые услуги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финансовая доступность</a:t>
            </a:r>
            <a:endParaRPr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695316" y="777035"/>
            <a:ext cx="216000" cy="2160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6"/>
          <p:cNvSpPr txBox="1"/>
          <p:nvPr/>
        </p:nvSpPr>
        <p:spPr>
          <a:xfrm>
            <a:off x="1049325" y="1143250"/>
            <a:ext cx="2869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АКБ «Алмазэргиэнбанк» АО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Рубль Плюс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СБП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5" name="Google Shape;75;p36"/>
          <p:cNvGrpSpPr/>
          <p:nvPr/>
        </p:nvGrpSpPr>
        <p:grpSpPr>
          <a:xfrm>
            <a:off x="695316" y="1923175"/>
            <a:ext cx="3223809" cy="831000"/>
            <a:chOff x="695316" y="1923175"/>
            <a:chExt cx="3223809" cy="831000"/>
          </a:xfrm>
        </p:grpSpPr>
        <p:sp>
          <p:nvSpPr>
            <p:cNvPr id="76" name="Google Shape;76;p36"/>
            <p:cNvSpPr txBox="1"/>
            <p:nvPr/>
          </p:nvSpPr>
          <p:spPr>
            <a:xfrm>
              <a:off x="1125529" y="1923175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Госуслуги</a:t>
              </a:r>
              <a:endParaRPr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36"/>
            <p:cNvSpPr/>
            <p:nvPr/>
          </p:nvSpPr>
          <p:spPr>
            <a:xfrm>
              <a:off x="695316" y="2000585"/>
              <a:ext cx="216000" cy="216000"/>
            </a:xfrm>
            <a:prstGeom prst="ellipse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6"/>
            <p:cNvSpPr txBox="1"/>
            <p:nvPr/>
          </p:nvSpPr>
          <p:spPr>
            <a:xfrm>
              <a:off x="1049325" y="2230975"/>
              <a:ext cx="2869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Карта жителя Якутии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Мои Документы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9" name="Google Shape;79;p36"/>
          <p:cNvGrpSpPr/>
          <p:nvPr/>
        </p:nvGrpSpPr>
        <p:grpSpPr>
          <a:xfrm>
            <a:off x="695316" y="2995925"/>
            <a:ext cx="3223809" cy="1215900"/>
            <a:chOff x="695316" y="3072125"/>
            <a:chExt cx="3223809" cy="1215900"/>
          </a:xfrm>
        </p:grpSpPr>
        <p:sp>
          <p:nvSpPr>
            <p:cNvPr id="80" name="Google Shape;80;p36"/>
            <p:cNvSpPr txBox="1"/>
            <p:nvPr/>
          </p:nvSpPr>
          <p:spPr>
            <a:xfrm>
              <a:off x="1125529" y="3072125"/>
              <a:ext cx="239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Строительство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и проектирование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36"/>
            <p:cNvSpPr/>
            <p:nvPr/>
          </p:nvSpPr>
          <p:spPr>
            <a:xfrm>
              <a:off x="695316" y="3149535"/>
              <a:ext cx="216000" cy="2160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6"/>
            <p:cNvSpPr txBox="1"/>
            <p:nvPr/>
          </p:nvSpPr>
          <p:spPr>
            <a:xfrm>
              <a:off x="1049325" y="3595325"/>
              <a:ext cx="28698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АЭБ Капитал 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BIM технологии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Республиканское ипотечное агентство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3" name="Google Shape;83;p36"/>
          <p:cNvGrpSpPr/>
          <p:nvPr/>
        </p:nvGrpSpPr>
        <p:grpSpPr>
          <a:xfrm>
            <a:off x="695316" y="4299000"/>
            <a:ext cx="3223809" cy="1165800"/>
            <a:chOff x="695316" y="4451400"/>
            <a:chExt cx="3223809" cy="1165800"/>
          </a:xfrm>
        </p:grpSpPr>
        <p:sp>
          <p:nvSpPr>
            <p:cNvPr id="84" name="Google Shape;84;p36"/>
            <p:cNvSpPr txBox="1"/>
            <p:nvPr/>
          </p:nvSpPr>
          <p:spPr>
            <a:xfrm>
              <a:off x="1125529" y="4451400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Путешествие и транспорт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36"/>
            <p:cNvSpPr/>
            <p:nvPr/>
          </p:nvSpPr>
          <p:spPr>
            <a:xfrm>
              <a:off x="695316" y="4528810"/>
              <a:ext cx="216000" cy="216000"/>
            </a:xfrm>
            <a:prstGeom prst="ellipse">
              <a:avLst/>
            </a:prstGeom>
            <a:solidFill>
              <a:srgbClr val="D5A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6"/>
            <p:cNvSpPr txBox="1"/>
            <p:nvPr/>
          </p:nvSpPr>
          <p:spPr>
            <a:xfrm>
              <a:off x="1049325" y="4755300"/>
              <a:ext cx="28698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Авиакомпания S7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Авиакомпания Якутия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Транспортный проект АСОП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ЖД Якутии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" name="Google Shape;87;p36"/>
          <p:cNvSpPr txBox="1"/>
          <p:nvPr/>
        </p:nvSpPr>
        <p:spPr>
          <a:xfrm>
            <a:off x="1084476" y="5739100"/>
            <a:ext cx="183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Здравоохранение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654266" y="5816510"/>
            <a:ext cx="216000" cy="216000"/>
          </a:xfrm>
          <a:prstGeom prst="ellipse">
            <a:avLst/>
          </a:prstGeom>
          <a:solidFill>
            <a:srgbClr val="E1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6"/>
          <p:cNvSpPr txBox="1"/>
          <p:nvPr/>
        </p:nvSpPr>
        <p:spPr>
          <a:xfrm>
            <a:off x="1008275" y="6043000"/>
            <a:ext cx="1724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Карта жителя Якутии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" name="Google Shape;90;p36"/>
          <p:cNvGrpSpPr/>
          <p:nvPr/>
        </p:nvGrpSpPr>
        <p:grpSpPr>
          <a:xfrm>
            <a:off x="8346966" y="1316550"/>
            <a:ext cx="3223809" cy="657900"/>
            <a:chOff x="8346966" y="1468950"/>
            <a:chExt cx="3223809" cy="657900"/>
          </a:xfrm>
        </p:grpSpPr>
        <p:sp>
          <p:nvSpPr>
            <p:cNvPr id="91" name="Google Shape;91;p36"/>
            <p:cNvSpPr txBox="1"/>
            <p:nvPr/>
          </p:nvSpPr>
          <p:spPr>
            <a:xfrm>
              <a:off x="8777179" y="1468950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Ювелирный комплекс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36"/>
            <p:cNvSpPr/>
            <p:nvPr/>
          </p:nvSpPr>
          <p:spPr>
            <a:xfrm>
              <a:off x="8346966" y="1546360"/>
              <a:ext cx="216000" cy="2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6"/>
            <p:cNvSpPr txBox="1"/>
            <p:nvPr/>
          </p:nvSpPr>
          <p:spPr>
            <a:xfrm>
              <a:off x="8700975" y="1772850"/>
              <a:ext cx="2869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SAYBM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4" name="Google Shape;94;p36"/>
          <p:cNvGrpSpPr/>
          <p:nvPr/>
        </p:nvGrpSpPr>
        <p:grpSpPr>
          <a:xfrm>
            <a:off x="8346966" y="2160300"/>
            <a:ext cx="3223809" cy="657900"/>
            <a:chOff x="8346966" y="2465100"/>
            <a:chExt cx="3223809" cy="657900"/>
          </a:xfrm>
        </p:grpSpPr>
        <p:sp>
          <p:nvSpPr>
            <p:cNvPr id="95" name="Google Shape;95;p36"/>
            <p:cNvSpPr txBox="1"/>
            <p:nvPr/>
          </p:nvSpPr>
          <p:spPr>
            <a:xfrm>
              <a:off x="8777179" y="2465100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Бизнес услуги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36"/>
            <p:cNvSpPr/>
            <p:nvPr/>
          </p:nvSpPr>
          <p:spPr>
            <a:xfrm>
              <a:off x="8346966" y="2542510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6"/>
            <p:cNvSpPr txBox="1"/>
            <p:nvPr/>
          </p:nvSpPr>
          <p:spPr>
            <a:xfrm>
              <a:off x="8700975" y="2769000"/>
              <a:ext cx="2869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Аукционный дом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8" name="Google Shape;98;p36"/>
          <p:cNvGrpSpPr/>
          <p:nvPr/>
        </p:nvGrpSpPr>
        <p:grpSpPr>
          <a:xfrm>
            <a:off x="8346966" y="3062363"/>
            <a:ext cx="3223809" cy="657900"/>
            <a:chOff x="8346966" y="3443363"/>
            <a:chExt cx="3223809" cy="657900"/>
          </a:xfrm>
        </p:grpSpPr>
        <p:sp>
          <p:nvSpPr>
            <p:cNvPr id="99" name="Google Shape;99;p36"/>
            <p:cNvSpPr txBox="1"/>
            <p:nvPr/>
          </p:nvSpPr>
          <p:spPr>
            <a:xfrm>
              <a:off x="8777179" y="3443363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Логистика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8346966" y="3520772"/>
              <a:ext cx="216000" cy="216000"/>
            </a:xfrm>
            <a:prstGeom prst="ellipse">
              <a:avLst/>
            </a:pr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6"/>
            <p:cNvSpPr txBox="1"/>
            <p:nvPr/>
          </p:nvSpPr>
          <p:spPr>
            <a:xfrm>
              <a:off x="8700975" y="3747263"/>
              <a:ext cx="2869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Оптово-распределительный центр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2" name="Google Shape;102;p36"/>
          <p:cNvGrpSpPr/>
          <p:nvPr/>
        </p:nvGrpSpPr>
        <p:grpSpPr>
          <a:xfrm>
            <a:off x="8346966" y="3964438"/>
            <a:ext cx="3223809" cy="996600"/>
            <a:chOff x="8346966" y="4421638"/>
            <a:chExt cx="3223809" cy="996600"/>
          </a:xfrm>
        </p:grpSpPr>
        <p:sp>
          <p:nvSpPr>
            <p:cNvPr id="103" name="Google Shape;103;p36"/>
            <p:cNvSpPr txBox="1"/>
            <p:nvPr/>
          </p:nvSpPr>
          <p:spPr>
            <a:xfrm>
              <a:off x="8777179" y="4421638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Сельское хозяйство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36"/>
            <p:cNvSpPr/>
            <p:nvPr/>
          </p:nvSpPr>
          <p:spPr>
            <a:xfrm>
              <a:off x="8346966" y="4499047"/>
              <a:ext cx="216000" cy="2160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6"/>
            <p:cNvSpPr txBox="1"/>
            <p:nvPr/>
          </p:nvSpPr>
          <p:spPr>
            <a:xfrm>
              <a:off x="8700975" y="4725538"/>
              <a:ext cx="28698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Комбикормовый завод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Круглогодичный тепличный комплекс «Саюри»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6" name="Google Shape;106;p36"/>
          <p:cNvGrpSpPr/>
          <p:nvPr/>
        </p:nvGrpSpPr>
        <p:grpSpPr>
          <a:xfrm>
            <a:off x="8346966" y="5189188"/>
            <a:ext cx="3223809" cy="996600"/>
            <a:chOff x="8346966" y="5417788"/>
            <a:chExt cx="3223809" cy="996600"/>
          </a:xfrm>
        </p:grpSpPr>
        <p:sp>
          <p:nvSpPr>
            <p:cNvPr id="107" name="Google Shape;107;p36"/>
            <p:cNvSpPr txBox="1"/>
            <p:nvPr/>
          </p:nvSpPr>
          <p:spPr>
            <a:xfrm>
              <a:off x="8777179" y="5417788"/>
              <a:ext cx="239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Потребительские товары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36"/>
            <p:cNvSpPr/>
            <p:nvPr/>
          </p:nvSpPr>
          <p:spPr>
            <a:xfrm>
              <a:off x="8346966" y="5495197"/>
              <a:ext cx="216000" cy="216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6"/>
            <p:cNvSpPr txBox="1"/>
            <p:nvPr/>
          </p:nvSpPr>
          <p:spPr>
            <a:xfrm>
              <a:off x="8700975" y="5721688"/>
              <a:ext cx="28698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Программа лояльности «СВОИ»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Круглогодичный тепличный комплекс «Саюри»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10" name="Google Shape;110;p36"/>
          <p:cNvGrpSpPr/>
          <p:nvPr/>
        </p:nvGrpSpPr>
        <p:grpSpPr>
          <a:xfrm>
            <a:off x="6609641" y="5679925"/>
            <a:ext cx="1103409" cy="657900"/>
            <a:chOff x="4161816" y="5679925"/>
            <a:chExt cx="1103409" cy="657900"/>
          </a:xfrm>
        </p:grpSpPr>
        <p:sp>
          <p:nvSpPr>
            <p:cNvPr id="111" name="Google Shape;111;p36"/>
            <p:cNvSpPr txBox="1"/>
            <p:nvPr/>
          </p:nvSpPr>
          <p:spPr>
            <a:xfrm>
              <a:off x="4592028" y="5679925"/>
              <a:ext cx="456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IT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36"/>
            <p:cNvSpPr/>
            <p:nvPr/>
          </p:nvSpPr>
          <p:spPr>
            <a:xfrm>
              <a:off x="4161816" y="5757322"/>
              <a:ext cx="216000" cy="216000"/>
            </a:xfrm>
            <a:prstGeom prst="ellipse">
              <a:avLst/>
            </a:pr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6"/>
            <p:cNvSpPr txBox="1"/>
            <p:nvPr/>
          </p:nvSpPr>
          <p:spPr>
            <a:xfrm>
              <a:off x="4515825" y="5983825"/>
              <a:ext cx="749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5A6A82"/>
                  </a:solidFill>
                  <a:latin typeface="Open Sans"/>
                  <a:ea typeface="Open Sans"/>
                  <a:cs typeface="Open Sans"/>
                  <a:sym typeface="Open Sans"/>
                </a:rPr>
                <a:t>AEB IT</a:t>
              </a:r>
              <a:endParaRPr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4" name="Google Shape;114;p36"/>
          <p:cNvSpPr txBox="1"/>
          <p:nvPr/>
        </p:nvSpPr>
        <p:spPr>
          <a:xfrm>
            <a:off x="4058717" y="5679925"/>
            <a:ext cx="156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75" y="523600"/>
            <a:ext cx="5503899" cy="502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6"/>
          <p:cNvSpPr/>
          <p:nvPr/>
        </p:nvSpPr>
        <p:spPr>
          <a:xfrm>
            <a:off x="3628516" y="5757322"/>
            <a:ext cx="216000" cy="216000"/>
          </a:xfrm>
          <a:prstGeom prst="ellipse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/>
          <p:nvPr/>
        </p:nvSpPr>
        <p:spPr>
          <a:xfrm>
            <a:off x="3982525" y="5983825"/>
            <a:ext cx="239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Единая школьная карта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A6A82"/>
                </a:solidFill>
                <a:latin typeface="Open Sans"/>
                <a:ea typeface="Open Sans"/>
                <a:cs typeface="Open Sans"/>
                <a:sym typeface="Open Sans"/>
              </a:rPr>
              <a:t>Карта жителя Якутии</a:t>
            </a:r>
            <a:endParaRPr sz="1100">
              <a:solidFill>
                <a:srgbClr val="5A6A8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6438" y="1080350"/>
            <a:ext cx="4016029" cy="391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7000" y="2615701"/>
            <a:ext cx="978050" cy="9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9"/>
          <p:cNvGrpSpPr/>
          <p:nvPr/>
        </p:nvGrpSpPr>
        <p:grpSpPr>
          <a:xfrm>
            <a:off x="704850" y="2049810"/>
            <a:ext cx="5130800" cy="1511300"/>
            <a:chOff x="704850" y="2000250"/>
            <a:chExt cx="5130800" cy="1511300"/>
          </a:xfrm>
        </p:grpSpPr>
        <p:sp>
          <p:nvSpPr>
            <p:cNvPr id="125" name="Google Shape;125;p9"/>
            <p:cNvSpPr/>
            <p:nvPr/>
          </p:nvSpPr>
          <p:spPr>
            <a:xfrm>
              <a:off x="704850" y="2000250"/>
              <a:ext cx="5130800" cy="15113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9"/>
            <p:cNvSpPr txBox="1"/>
            <p:nvPr/>
          </p:nvSpPr>
          <p:spPr>
            <a:xfrm>
              <a:off x="1003300" y="2186340"/>
              <a:ext cx="3372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Многофункциональная банковская карта для получения зарплат, пенсий, стипендий, оплаты товаров, перевода средств и т.д.</a:t>
              </a:r>
              <a:endParaRPr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127;p9"/>
          <p:cNvSpPr txBox="1"/>
          <p:nvPr/>
        </p:nvSpPr>
        <p:spPr>
          <a:xfrm>
            <a:off x="704850" y="692696"/>
            <a:ext cx="9711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Карта жителя Якутии</a:t>
            </a:r>
            <a:endParaRPr sz="3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8" name="Google Shape;128;p9"/>
          <p:cNvGrpSpPr/>
          <p:nvPr/>
        </p:nvGrpSpPr>
        <p:grpSpPr>
          <a:xfrm>
            <a:off x="6369201" y="2049810"/>
            <a:ext cx="5130900" cy="1511400"/>
            <a:chOff x="6369201" y="2000250"/>
            <a:chExt cx="5130900" cy="1511400"/>
          </a:xfrm>
        </p:grpSpPr>
        <p:sp>
          <p:nvSpPr>
            <p:cNvPr id="129" name="Google Shape;129;p9"/>
            <p:cNvSpPr/>
            <p:nvPr/>
          </p:nvSpPr>
          <p:spPr>
            <a:xfrm>
              <a:off x="6369201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9"/>
            <p:cNvSpPr txBox="1"/>
            <p:nvPr/>
          </p:nvSpPr>
          <p:spPr>
            <a:xfrm>
              <a:off x="6665350" y="2227765"/>
              <a:ext cx="36906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Карта как заменитель студенческого билета, удостоверения многодетных, пенсионеров и т.д.</a:t>
              </a: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1" name="Google Shape;131;p9"/>
          <p:cNvGrpSpPr/>
          <p:nvPr/>
        </p:nvGrpSpPr>
        <p:grpSpPr>
          <a:xfrm>
            <a:off x="704850" y="4127500"/>
            <a:ext cx="5130800" cy="1511300"/>
            <a:chOff x="704850" y="4077940"/>
            <a:chExt cx="5130800" cy="1511300"/>
          </a:xfrm>
        </p:grpSpPr>
        <p:sp>
          <p:nvSpPr>
            <p:cNvPr id="132" name="Google Shape;132;p9"/>
            <p:cNvSpPr/>
            <p:nvPr/>
          </p:nvSpPr>
          <p:spPr>
            <a:xfrm>
              <a:off x="704850" y="4077940"/>
              <a:ext cx="5130800" cy="15113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9"/>
            <p:cNvSpPr txBox="1"/>
            <p:nvPr/>
          </p:nvSpPr>
          <p:spPr>
            <a:xfrm>
              <a:off x="956575" y="4387740"/>
              <a:ext cx="3429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Карта для получения преимуществ и льгот со стороны участников проекта</a:t>
              </a:r>
              <a:endParaRPr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4" name="Google Shape;134;p9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6369201" y="4127500"/>
            <a:ext cx="5130800" cy="1511300"/>
            <a:chOff x="6369201" y="4077940"/>
            <a:chExt cx="5130800" cy="1511300"/>
          </a:xfrm>
        </p:grpSpPr>
        <p:sp>
          <p:nvSpPr>
            <p:cNvPr id="136" name="Google Shape;136;p9"/>
            <p:cNvSpPr/>
            <p:nvPr/>
          </p:nvSpPr>
          <p:spPr>
            <a:xfrm>
              <a:off x="6369201" y="4077940"/>
              <a:ext cx="5130800" cy="15113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 txBox="1"/>
            <p:nvPr/>
          </p:nvSpPr>
          <p:spPr>
            <a:xfrm>
              <a:off x="6712075" y="4332278"/>
              <a:ext cx="3260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Транспортная карта —</a:t>
              </a:r>
              <a:endParaRPr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льготный проезд, транспортный кошелек</a:t>
              </a:r>
              <a:endParaRPr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38" name="Google Shape;1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000" y="2347150"/>
            <a:ext cx="1420200" cy="12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7450" y="3776225"/>
            <a:ext cx="2079825" cy="20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700" y="2455195"/>
            <a:ext cx="1440450" cy="114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2138" y="4221188"/>
            <a:ext cx="1740425" cy="13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2056666c7e6_0_54"/>
          <p:cNvGrpSpPr/>
          <p:nvPr/>
        </p:nvGrpSpPr>
        <p:grpSpPr>
          <a:xfrm>
            <a:off x="704849" y="2356412"/>
            <a:ext cx="2447439" cy="1379152"/>
            <a:chOff x="704850" y="2000250"/>
            <a:chExt cx="5130900" cy="1511400"/>
          </a:xfrm>
        </p:grpSpPr>
        <p:sp>
          <p:nvSpPr>
            <p:cNvPr id="181" name="Google Shape;181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2056666c7e6_0_54"/>
            <p:cNvSpPr txBox="1"/>
            <p:nvPr/>
          </p:nvSpPr>
          <p:spPr>
            <a:xfrm>
              <a:off x="1174240" y="2073838"/>
              <a:ext cx="3721499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Бесплатное </a:t>
              </a:r>
              <a:r>
                <a:rPr lang="ru-RU" sz="1200" b="0" i="0" u="none" strike="noStrike" cap="none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годовое обслуживание для  сотрудников</a:t>
              </a:r>
              <a:endParaRPr sz="1200" b="0" i="0" u="none" strike="noStrike" cap="none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компании 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навсегда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3" name="Google Shape;183;g2056666c7e6_0_54"/>
          <p:cNvSpPr txBox="1"/>
          <p:nvPr/>
        </p:nvSpPr>
        <p:spPr>
          <a:xfrm>
            <a:off x="704850" y="692696"/>
            <a:ext cx="9711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800" b="1" i="0" u="none" strike="noStrike" cap="none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Банковское наполнение</a:t>
            </a:r>
            <a:endParaRPr sz="3800" b="1" i="0" u="none" strike="noStrike" cap="none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 i="0" u="none" strike="noStrike" cap="none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зарплатного проекта</a:t>
            </a:r>
            <a:endParaRPr sz="3800" b="1" i="0" u="none" strike="noStrike" cap="none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g2056666c7e6_0_54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5" name="Google Shape;185;g2056666c7e6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2825" y="2866987"/>
            <a:ext cx="961675" cy="96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2056666c7e6_0_54"/>
          <p:cNvGrpSpPr/>
          <p:nvPr/>
        </p:nvGrpSpPr>
        <p:grpSpPr>
          <a:xfrm>
            <a:off x="3453086" y="2356412"/>
            <a:ext cx="2447439" cy="1379153"/>
            <a:chOff x="505610" y="2169318"/>
            <a:chExt cx="5130900" cy="1511400"/>
          </a:xfrm>
        </p:grpSpPr>
        <p:sp>
          <p:nvSpPr>
            <p:cNvPr id="187" name="Google Shape;187;g2056666c7e6_0_54"/>
            <p:cNvSpPr/>
            <p:nvPr/>
          </p:nvSpPr>
          <p:spPr>
            <a:xfrm>
              <a:off x="505610" y="2169318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2056666c7e6_0_54"/>
            <p:cNvSpPr txBox="1"/>
            <p:nvPr/>
          </p:nvSpPr>
          <p:spPr>
            <a:xfrm>
              <a:off x="994059" y="2242631"/>
              <a:ext cx="4307401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Льготная процентная ставка и получение кредита до 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1 000 000 ₽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без посещения банка</a:t>
              </a:r>
              <a:endParaRPr sz="12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89" name="Google Shape;189;g2056666c7e6_0_54"/>
          <p:cNvPicPr preferRelativeResize="0"/>
          <p:nvPr/>
        </p:nvPicPr>
        <p:blipFill rotWithShape="1">
          <a:blip r:embed="rId4">
            <a:alphaModFix/>
          </a:blip>
          <a:srcRect l="25836" t="24150" r="23394" b="20216"/>
          <a:stretch/>
        </p:blipFill>
        <p:spPr>
          <a:xfrm>
            <a:off x="5214450" y="2866999"/>
            <a:ext cx="1042925" cy="109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g2056666c7e6_0_54"/>
          <p:cNvGrpSpPr/>
          <p:nvPr/>
        </p:nvGrpSpPr>
        <p:grpSpPr>
          <a:xfrm>
            <a:off x="6246449" y="2356412"/>
            <a:ext cx="2447439" cy="1379152"/>
            <a:chOff x="5947617" y="1833236"/>
            <a:chExt cx="5130900" cy="1511400"/>
          </a:xfrm>
        </p:grpSpPr>
        <p:sp>
          <p:nvSpPr>
            <p:cNvPr id="191" name="Google Shape;191;g2056666c7e6_0_54"/>
            <p:cNvSpPr/>
            <p:nvPr/>
          </p:nvSpPr>
          <p:spPr>
            <a:xfrm>
              <a:off x="5947617" y="1833236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056666c7e6_0_54"/>
            <p:cNvSpPr txBox="1"/>
            <p:nvPr/>
          </p:nvSpPr>
          <p:spPr>
            <a:xfrm>
              <a:off x="6477336" y="1912618"/>
              <a:ext cx="4307401" cy="88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Бесплатные переводы между своими счетами во все банки до </a:t>
              </a:r>
              <a:r>
                <a:rPr lang="en-US" sz="1200" b="1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r>
                <a:rPr lang="ru-RU" sz="1200" b="1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0</a:t>
              </a:r>
              <a:r>
                <a:rPr lang="en-US" sz="1200" b="1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 0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00 000 ₽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3" name="Google Shape;193;g2056666c7e6_0_54"/>
          <p:cNvGrpSpPr/>
          <p:nvPr/>
        </p:nvGrpSpPr>
        <p:grpSpPr>
          <a:xfrm>
            <a:off x="8976449" y="2323387"/>
            <a:ext cx="2447439" cy="1379152"/>
            <a:chOff x="704850" y="2000250"/>
            <a:chExt cx="5130900" cy="1511400"/>
          </a:xfrm>
        </p:grpSpPr>
        <p:sp>
          <p:nvSpPr>
            <p:cNvPr id="194" name="Google Shape;194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2056666c7e6_0_54"/>
            <p:cNvSpPr txBox="1"/>
            <p:nvPr/>
          </p:nvSpPr>
          <p:spPr>
            <a:xfrm>
              <a:off x="1193427" y="2093872"/>
              <a:ext cx="4233399" cy="88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>
                <a:lnSpc>
                  <a:spcPct val="128571"/>
                </a:lnSpc>
                <a:buClr>
                  <a:schemeClr val="dk1"/>
                </a:buClr>
                <a:buSzPts val="1100"/>
              </a:pPr>
              <a:r>
                <a:rPr lang="ru-RU" sz="1200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Бесплатные переводы клиентам других банков до 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200 000 ₽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6" name="Google Shape;196;g2056666c7e6_0_54"/>
          <p:cNvGrpSpPr/>
          <p:nvPr/>
        </p:nvGrpSpPr>
        <p:grpSpPr>
          <a:xfrm>
            <a:off x="704849" y="4127537"/>
            <a:ext cx="2447439" cy="1379152"/>
            <a:chOff x="704850" y="2000250"/>
            <a:chExt cx="5130900" cy="1511400"/>
          </a:xfrm>
        </p:grpSpPr>
        <p:sp>
          <p:nvSpPr>
            <p:cNvPr id="197" name="Google Shape;197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056666c7e6_0_54"/>
            <p:cNvSpPr txBox="1"/>
            <p:nvPr/>
          </p:nvSpPr>
          <p:spPr>
            <a:xfrm>
              <a:off x="1193427" y="2164018"/>
              <a:ext cx="4307400" cy="8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Снятие в любых банкоматах </a:t>
              </a:r>
              <a:r>
                <a:rPr lang="ru-RU" sz="1200" b="1" i="0" u="none" strike="noStrike" cap="none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без комиссии</a:t>
              </a:r>
              <a:endParaRPr sz="1200" b="1" i="0" u="none" strike="noStrike" cap="none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до 500 000 ₽</a:t>
              </a:r>
              <a:endPara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9" name="Google Shape;199;g2056666c7e6_0_54"/>
          <p:cNvGrpSpPr/>
          <p:nvPr/>
        </p:nvGrpSpPr>
        <p:grpSpPr>
          <a:xfrm>
            <a:off x="3475649" y="4060837"/>
            <a:ext cx="2447439" cy="1379152"/>
            <a:chOff x="704850" y="2000250"/>
            <a:chExt cx="5130900" cy="1511400"/>
          </a:xfrm>
        </p:grpSpPr>
        <p:sp>
          <p:nvSpPr>
            <p:cNvPr id="200" name="Google Shape;200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2056666c7e6_0_54"/>
            <p:cNvSpPr txBox="1"/>
            <p:nvPr/>
          </p:nvSpPr>
          <p:spPr>
            <a:xfrm>
              <a:off x="1193427" y="2164018"/>
              <a:ext cx="4307401" cy="884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1" i="0" u="none" strike="noStrike" cap="none" dirty="0" err="1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Кешбэк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 1% </a:t>
              </a: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на все покупки и до 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25%</a:t>
              </a: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по программе лояльности</a:t>
              </a:r>
              <a:endParaRPr sz="12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2" name="Google Shape;202;g2056666c7e6_0_54"/>
          <p:cNvGrpSpPr/>
          <p:nvPr/>
        </p:nvGrpSpPr>
        <p:grpSpPr>
          <a:xfrm>
            <a:off x="6246449" y="4060837"/>
            <a:ext cx="2447439" cy="1379152"/>
            <a:chOff x="704850" y="2000250"/>
            <a:chExt cx="5130900" cy="1511400"/>
          </a:xfrm>
        </p:grpSpPr>
        <p:sp>
          <p:nvSpPr>
            <p:cNvPr id="203" name="Google Shape;203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g2056666c7e6_0_54"/>
            <p:cNvSpPr txBox="1"/>
            <p:nvPr/>
          </p:nvSpPr>
          <p:spPr>
            <a:xfrm>
              <a:off x="1193427" y="2164018"/>
              <a:ext cx="4307401" cy="623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Срок изготовления карты 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до </a:t>
              </a:r>
              <a:r>
                <a:rPr lang="en-US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r>
                <a:rPr lang="ru-RU" sz="1200" b="1" i="0" u="none" strike="noStrike" cap="none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 рабочих дней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5" name="Google Shape;205;g2056666c7e6_0_54"/>
          <p:cNvGrpSpPr/>
          <p:nvPr/>
        </p:nvGrpSpPr>
        <p:grpSpPr>
          <a:xfrm>
            <a:off x="8976449" y="4052912"/>
            <a:ext cx="2447439" cy="1379152"/>
            <a:chOff x="704850" y="2000250"/>
            <a:chExt cx="5130900" cy="1511400"/>
          </a:xfrm>
        </p:grpSpPr>
        <p:sp>
          <p:nvSpPr>
            <p:cNvPr id="206" name="Google Shape;206;g2056666c7e6_0_54"/>
            <p:cNvSpPr/>
            <p:nvPr/>
          </p:nvSpPr>
          <p:spPr>
            <a:xfrm>
              <a:off x="704850" y="2000250"/>
              <a:ext cx="5130900" cy="15114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E1ED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27303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g2056666c7e6_0_54"/>
            <p:cNvSpPr txBox="1"/>
            <p:nvPr/>
          </p:nvSpPr>
          <p:spPr>
            <a:xfrm>
              <a:off x="1193427" y="2164018"/>
              <a:ext cx="4307401" cy="6232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>
                <a:lnSpc>
                  <a:spcPct val="128571"/>
                </a:lnSpc>
                <a:buClr>
                  <a:schemeClr val="dk1"/>
                </a:buClr>
                <a:buSzPts val="1100"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Кредит на любые цели</a:t>
              </a:r>
            </a:p>
            <a:p>
              <a:pPr lvl="0">
                <a:lnSpc>
                  <a:spcPct val="128571"/>
                </a:lnSpc>
                <a:buClr>
                  <a:schemeClr val="dk1"/>
                </a:buClr>
                <a:buSzPts val="1100"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от </a:t>
              </a:r>
              <a:r>
                <a:rPr lang="ru-RU" sz="1200" b="1" dirty="0">
                  <a:solidFill>
                    <a:srgbClr val="0076FF"/>
                  </a:solidFill>
                  <a:latin typeface="Open Sans"/>
                  <a:ea typeface="Open Sans"/>
                  <a:cs typeface="Open Sans"/>
                  <a:sym typeface="Open Sans"/>
                </a:rPr>
                <a:t>28%</a:t>
              </a:r>
              <a:r>
                <a:rPr lang="ru-RU" sz="1200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200" b="1" i="0" u="none" strike="noStrike" cap="none" dirty="0">
                <a:solidFill>
                  <a:srgbClr val="0076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08" name="Google Shape;208;g2056666c7e6_0_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0631" y="3384169"/>
            <a:ext cx="542925" cy="27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056666c7e6_0_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8700" y="2928310"/>
            <a:ext cx="961675" cy="82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056666c7e6_0_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5713" y="4524600"/>
            <a:ext cx="1295906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056666c7e6_0_54"/>
          <p:cNvPicPr preferRelativeResize="0"/>
          <p:nvPr/>
        </p:nvPicPr>
        <p:blipFill rotWithShape="1">
          <a:blip r:embed="rId8">
            <a:alphaModFix/>
          </a:blip>
          <a:srcRect l="35338" t="20724" r="11837" b="7414"/>
          <a:stretch/>
        </p:blipFill>
        <p:spPr>
          <a:xfrm>
            <a:off x="5111681" y="4607138"/>
            <a:ext cx="1100294" cy="10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056666c7e6_0_5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00951" y="4439200"/>
            <a:ext cx="1264775" cy="121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08;g2056666c7e6_0_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9927" y="3353689"/>
            <a:ext cx="542925" cy="27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056666c7e6_0_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71715" y="2688057"/>
            <a:ext cx="1705974" cy="127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11;g2056666c7e6_0_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1681" y="4420968"/>
            <a:ext cx="1295906" cy="12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1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704850" y="692696"/>
            <a:ext cx="9494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Дополнительные преимущества</a:t>
            </a:r>
            <a:endParaRPr sz="3800" b="1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для льготных категорий клиентов</a:t>
            </a:r>
            <a:endParaRPr sz="3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6"/>
          <p:cNvSpPr/>
          <p:nvPr/>
        </p:nvSpPr>
        <p:spPr>
          <a:xfrm>
            <a:off x="695400" y="2348297"/>
            <a:ext cx="5143500" cy="1789200"/>
          </a:xfrm>
          <a:prstGeom prst="roundRect">
            <a:avLst>
              <a:gd name="adj" fmla="val 18143"/>
            </a:avLst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1052253" y="2641775"/>
            <a:ext cx="32400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Замена удостоверения для получения льгот и скидок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6096000" y="2348297"/>
            <a:ext cx="5143500" cy="1789200"/>
          </a:xfrm>
          <a:prstGeom prst="roundRect">
            <a:avLst>
              <a:gd name="adj" fmla="val 18143"/>
            </a:avLst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6452862" y="2688475"/>
            <a:ext cx="44640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Льготное посещение учреждений</a:t>
            </a:r>
            <a:endParaRPr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культуры и спорта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695400" y="4376063"/>
            <a:ext cx="5143500" cy="1789200"/>
          </a:xfrm>
          <a:prstGeom prst="roundRect">
            <a:avLst>
              <a:gd name="adj" fmla="val 18143"/>
            </a:avLst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1052262" y="4708075"/>
            <a:ext cx="446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Льготный проезд на транспорте 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16"/>
          <p:cNvSpPr/>
          <p:nvPr/>
        </p:nvSpPr>
        <p:spPr>
          <a:xfrm>
            <a:off x="6199825" y="4376063"/>
            <a:ext cx="5143500" cy="1789200"/>
          </a:xfrm>
          <a:prstGeom prst="roundRect">
            <a:avLst>
              <a:gd name="adj" fmla="val 18143"/>
            </a:avLst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6556678" y="4708075"/>
            <a:ext cx="32400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Предоставление дополнительных скидок в торговой сети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4525" y="4519826"/>
            <a:ext cx="1494400" cy="14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199" y="2463332"/>
            <a:ext cx="1687650" cy="155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7658" y="2399100"/>
            <a:ext cx="2435667" cy="1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0975" y="4708075"/>
            <a:ext cx="1555450" cy="1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45;p6"/>
          <p:cNvPicPr preferRelativeResize="0"/>
          <p:nvPr/>
        </p:nvPicPr>
        <p:blipFill rotWithShape="1">
          <a:blip r:embed="rId3">
            <a:alphaModFix/>
          </a:blip>
          <a:srcRect r="25589"/>
          <a:stretch/>
        </p:blipFill>
        <p:spPr>
          <a:xfrm>
            <a:off x="7067227" y="387457"/>
            <a:ext cx="5124774" cy="6851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6911" y="4451413"/>
            <a:ext cx="1965389" cy="12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6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65;p11"/>
          <p:cNvSpPr txBox="1"/>
          <p:nvPr/>
        </p:nvSpPr>
        <p:spPr>
          <a:xfrm>
            <a:off x="704850" y="692696"/>
            <a:ext cx="9494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lvl="0">
              <a:buSzPts val="3800"/>
            </a:pPr>
            <a:r>
              <a:rPr lang="ru-RU" sz="24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ЛЬГОТА В РАЗМЕРЕ 30% ОТ ОПЛАТЫ ЖИЛЬЯ И КОММУНАЛЬНЫХ УСЛУГ МНОГОДЕТНЫМ СЕМЬЯМ РЕСПУБЛИКИ САХА (ЯКУТИЯ) С 1 СЕНТЯБРЯ 2024 г. </a:t>
            </a:r>
            <a:endParaRPr sz="2400" b="1" i="0" u="none" strike="noStrike" cap="none" dirty="0">
              <a:solidFill>
                <a:srgbClr val="0000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53" name="Google Shape;133;p9"/>
          <p:cNvSpPr txBox="1"/>
          <p:nvPr/>
        </p:nvSpPr>
        <p:spPr>
          <a:xfrm>
            <a:off x="750570" y="1984098"/>
            <a:ext cx="521014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solidFill>
                  <a:srgbClr val="0076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УСЛОВИЯ НАЗНАЧЕНИЯ ВЫПЛАТЫ:</a:t>
            </a:r>
          </a:p>
        </p:txBody>
      </p:sp>
      <p:sp>
        <p:nvSpPr>
          <p:cNvPr id="56" name="Google Shape;133;p9"/>
          <p:cNvSpPr txBox="1"/>
          <p:nvPr/>
        </p:nvSpPr>
        <p:spPr>
          <a:xfrm>
            <a:off x="695706" y="4471323"/>
            <a:ext cx="36487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ЗАЯВЛЕНИЕ НА ВЫПЛАТУ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Региональный портал </a:t>
            </a:r>
            <a:r>
              <a:rPr lang="ru-RU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гослуслуг</a:t>
            </a:r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РС (Я)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МФЦ «Мои Документы»</a:t>
            </a:r>
          </a:p>
        </p:txBody>
      </p:sp>
      <p:sp>
        <p:nvSpPr>
          <p:cNvPr id="57" name="Google Shape;133;p9"/>
          <p:cNvSpPr txBox="1"/>
          <p:nvPr/>
        </p:nvSpPr>
        <p:spPr>
          <a:xfrm>
            <a:off x="723138" y="2422229"/>
            <a:ext cx="362940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МНОГОДЕТНАЯ СЕМЬЯ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Наличие статуса многодетной семьи и с правом получения мер  социальной поддержки (достижение ребенка возраста 18 лет, при очном обучении до 23 лет)</a:t>
            </a:r>
          </a:p>
        </p:txBody>
      </p:sp>
      <p:sp>
        <p:nvSpPr>
          <p:cNvPr id="61" name="Google Shape;381;p10"/>
          <p:cNvSpPr/>
          <p:nvPr/>
        </p:nvSpPr>
        <p:spPr>
          <a:xfrm>
            <a:off x="484584" y="2502603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33;p9"/>
          <p:cNvSpPr txBox="1"/>
          <p:nvPr/>
        </p:nvSpPr>
        <p:spPr>
          <a:xfrm>
            <a:off x="4686716" y="2427751"/>
            <a:ext cx="36487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ФАКТ ОПЛАТЫ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Наличие факта оплаты за жилищные и коммунальные услуги</a:t>
            </a:r>
          </a:p>
        </p:txBody>
      </p:sp>
      <p:sp>
        <p:nvSpPr>
          <p:cNvPr id="64" name="Google Shape;133;p9"/>
          <p:cNvSpPr txBox="1"/>
          <p:nvPr/>
        </p:nvSpPr>
        <p:spPr>
          <a:xfrm>
            <a:off x="4644341" y="4470663"/>
            <a:ext cx="364873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ПЕРЕЧИСЛЕНИЕ ВЫПЛАТЫ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Выплата перечисляется на счет Карты жителя Якутии</a:t>
            </a:r>
          </a:p>
        </p:txBody>
      </p:sp>
      <p:sp>
        <p:nvSpPr>
          <p:cNvPr id="65" name="Google Shape;133;p9"/>
          <p:cNvSpPr txBox="1"/>
          <p:nvPr/>
        </p:nvSpPr>
        <p:spPr>
          <a:xfrm>
            <a:off x="8791326" y="2422229"/>
            <a:ext cx="309587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r>
              <a:rPr lang="ru-RU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ОДНО ЖИЛОЕ ПОМЕЩЕНИЕ</a:t>
            </a:r>
          </a:p>
          <a:p>
            <a:r>
              <a:rPr lang="ru-RU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Выплата назначается на одно жилое помещение по месту постоянной регистрации заявителя, в случае отсутствия постоянной регистрации ,выплата назначается по месту пребывания и временной регистрации</a:t>
            </a:r>
          </a:p>
        </p:txBody>
      </p:sp>
      <p:sp>
        <p:nvSpPr>
          <p:cNvPr id="67" name="Google Shape;381;p10"/>
          <p:cNvSpPr/>
          <p:nvPr/>
        </p:nvSpPr>
        <p:spPr>
          <a:xfrm>
            <a:off x="472308" y="4567857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81;p10"/>
          <p:cNvSpPr/>
          <p:nvPr/>
        </p:nvSpPr>
        <p:spPr>
          <a:xfrm>
            <a:off x="4463318" y="2525031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81;p10"/>
          <p:cNvSpPr/>
          <p:nvPr/>
        </p:nvSpPr>
        <p:spPr>
          <a:xfrm>
            <a:off x="4435886" y="4578083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381;p10"/>
          <p:cNvSpPr/>
          <p:nvPr/>
        </p:nvSpPr>
        <p:spPr>
          <a:xfrm>
            <a:off x="8558846" y="2508104"/>
            <a:ext cx="131950" cy="131950"/>
          </a:xfrm>
          <a:prstGeom prst="ellipse">
            <a:avLst/>
          </a:prstGeom>
          <a:solidFill>
            <a:srgbClr val="007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51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056666c7e6_0_507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g2056666c7e6_0_507"/>
          <p:cNvSpPr txBox="1"/>
          <p:nvPr/>
        </p:nvSpPr>
        <p:spPr>
          <a:xfrm>
            <a:off x="704852" y="270468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АКБ «Алмазэргиэнбанк» АО</a:t>
            </a: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g2056666c7e6_0_507"/>
          <p:cNvSpPr txBox="1"/>
          <p:nvPr/>
        </p:nvSpPr>
        <p:spPr>
          <a:xfrm>
            <a:off x="704850" y="3187750"/>
            <a:ext cx="27687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— В любом отделении </a:t>
            </a:r>
            <a:r>
              <a:rPr lang="ru-RU" dirty="0" err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Алмазэргиэнбанка</a:t>
            </a: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, у агентов* в районах отсутствия отделений</a:t>
            </a:r>
            <a:endParaRPr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— На сайте albank.ru </a:t>
            </a:r>
            <a:endParaRPr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— В мобильном приложении АЭБ Онлайн</a:t>
            </a:r>
            <a:endParaRPr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g2056666c7e6_0_507"/>
          <p:cNvSpPr txBox="1"/>
          <p:nvPr/>
        </p:nvSpPr>
        <p:spPr>
          <a:xfrm>
            <a:off x="4439818" y="2704675"/>
            <a:ext cx="74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МФЦ</a:t>
            </a: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g2056666c7e6_0_507"/>
          <p:cNvSpPr txBox="1"/>
          <p:nvPr/>
        </p:nvSpPr>
        <p:spPr>
          <a:xfrm>
            <a:off x="4439816" y="3127115"/>
            <a:ext cx="32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Карту жителя Якутии можно заказать в любом офисе МФЦ «Мои Документы»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g2056666c7e6_0_507"/>
          <p:cNvSpPr txBox="1"/>
          <p:nvPr/>
        </p:nvSpPr>
        <p:spPr>
          <a:xfrm>
            <a:off x="8269532" y="270468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Клиентский портал проекта</a:t>
            </a: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g2056666c7e6_0_507"/>
          <p:cNvSpPr txBox="1"/>
          <p:nvPr/>
        </p:nvSpPr>
        <p:spPr>
          <a:xfrm>
            <a:off x="8269532" y="3127115"/>
            <a:ext cx="32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Через клиентский портал Моя Якутия: картажителяякутии.рф card.sakha.gov.ru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g2056666c7e6_0_507"/>
          <p:cNvSpPr txBox="1"/>
          <p:nvPr/>
        </p:nvSpPr>
        <p:spPr>
          <a:xfrm>
            <a:off x="704850" y="692696"/>
            <a:ext cx="949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-RU" sz="38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Как оформить карту?</a:t>
            </a:r>
            <a:endParaRPr sz="38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1" name="Google Shape;411;g2056666c7e6_0_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250" y="1590400"/>
            <a:ext cx="1166200" cy="8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056666c7e6_0_507"/>
          <p:cNvSpPr txBox="1"/>
          <p:nvPr/>
        </p:nvSpPr>
        <p:spPr>
          <a:xfrm>
            <a:off x="4374382" y="4441530"/>
            <a:ext cx="323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Менеджер</a:t>
            </a:r>
            <a:endParaRPr sz="1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2056666c7e6_0_507"/>
          <p:cNvSpPr txBox="1"/>
          <p:nvPr/>
        </p:nvSpPr>
        <p:spPr>
          <a:xfrm>
            <a:off x="4374382" y="4863965"/>
            <a:ext cx="3230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Менеджер по работе с зарплатными</a:t>
            </a:r>
            <a:endParaRPr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проектами примет заявку на карту с</a:t>
            </a:r>
            <a:endParaRPr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выездом в вашу организацию</a:t>
            </a:r>
            <a:endParaRPr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4" name="Google Shape;414;g2056666c7e6_0_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0" y="2041843"/>
            <a:ext cx="1249550" cy="40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056666c7e6_0_5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0125" y="1912950"/>
            <a:ext cx="1689860" cy="5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056666c7e6_0_5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69528" y="4593913"/>
            <a:ext cx="1249550" cy="1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/>
        </p:nvSpPr>
        <p:spPr>
          <a:xfrm>
            <a:off x="11136560" y="6165304"/>
            <a:ext cx="57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ru-RU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24" name="Google Shape;224;p14"/>
          <p:cNvGrpSpPr/>
          <p:nvPr/>
        </p:nvGrpSpPr>
        <p:grpSpPr>
          <a:xfrm>
            <a:off x="6096000" y="590747"/>
            <a:ext cx="4986168" cy="5521800"/>
            <a:chOff x="6353175" y="571426"/>
            <a:chExt cx="5143500" cy="5521800"/>
          </a:xfrm>
        </p:grpSpPr>
        <p:sp>
          <p:nvSpPr>
            <p:cNvPr id="225" name="Google Shape;225;p14"/>
            <p:cNvSpPr/>
            <p:nvPr/>
          </p:nvSpPr>
          <p:spPr>
            <a:xfrm>
              <a:off x="6353175" y="571426"/>
              <a:ext cx="5143500" cy="5521800"/>
            </a:xfrm>
            <a:prstGeom prst="roundRect">
              <a:avLst>
                <a:gd name="adj" fmla="val 8508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6814071" y="862207"/>
              <a:ext cx="446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1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Кредит на любые цели</a:t>
              </a:r>
              <a:endParaRPr sz="18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10916560" y="274338"/>
            <a:ext cx="1016000" cy="1016000"/>
            <a:chOff x="10922000" y="254000"/>
            <a:chExt cx="1016000" cy="1016000"/>
          </a:xfrm>
        </p:grpSpPr>
        <p:sp>
          <p:nvSpPr>
            <p:cNvPr id="253" name="Google Shape;253;p14"/>
            <p:cNvSpPr/>
            <p:nvPr/>
          </p:nvSpPr>
          <p:spPr>
            <a:xfrm>
              <a:off x="10922000" y="2540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 extrusionOk="0">
                  <a:moveTo>
                    <a:pt x="0" y="381000"/>
                  </a:moveTo>
                  <a:cubicBezTo>
                    <a:pt x="0" y="170579"/>
                    <a:pt x="170561" y="0"/>
                    <a:pt x="381000" y="0"/>
                  </a:cubicBezTo>
                  <a:lnTo>
                    <a:pt x="635000" y="0"/>
                  </a:lnTo>
                  <a:cubicBezTo>
                    <a:pt x="845439" y="0"/>
                    <a:pt x="1016000" y="170579"/>
                    <a:pt x="1016000" y="381000"/>
                  </a:cubicBezTo>
                  <a:lnTo>
                    <a:pt x="1016000" y="635000"/>
                  </a:lnTo>
                  <a:cubicBezTo>
                    <a:pt x="1016000" y="845420"/>
                    <a:pt x="845439" y="1016000"/>
                    <a:pt x="635000" y="1016000"/>
                  </a:cubicBezTo>
                  <a:lnTo>
                    <a:pt x="381000" y="1016000"/>
                  </a:lnTo>
                  <a:cubicBezTo>
                    <a:pt x="170561" y="1016000"/>
                    <a:pt x="0" y="845420"/>
                    <a:pt x="0" y="635000"/>
                  </a:cubicBezTo>
                  <a:lnTo>
                    <a:pt x="0" y="381000"/>
                  </a:lnTo>
                  <a:close/>
                </a:path>
              </a:pathLst>
            </a:custGeom>
            <a:solidFill>
              <a:srgbClr val="007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176000" y="508000"/>
              <a:ext cx="502221" cy="508000"/>
            </a:xfrm>
            <a:custGeom>
              <a:avLst/>
              <a:gdLst/>
              <a:ahLst/>
              <a:cxnLst/>
              <a:rect l="l" t="t" r="r" b="b"/>
              <a:pathLst>
                <a:path w="502221" h="508000" extrusionOk="0">
                  <a:moveTo>
                    <a:pt x="290957" y="274936"/>
                  </a:moveTo>
                  <a:lnTo>
                    <a:pt x="271844" y="294284"/>
                  </a:lnTo>
                  <a:lnTo>
                    <a:pt x="284607" y="325355"/>
                  </a:lnTo>
                  <a:lnTo>
                    <a:pt x="321691" y="287801"/>
                  </a:lnTo>
                  <a:lnTo>
                    <a:pt x="290957" y="274936"/>
                  </a:lnTo>
                  <a:close/>
                  <a:moveTo>
                    <a:pt x="264795" y="297244"/>
                  </a:moveTo>
                  <a:lnTo>
                    <a:pt x="237681" y="297244"/>
                  </a:lnTo>
                  <a:lnTo>
                    <a:pt x="224981" y="328314"/>
                  </a:lnTo>
                  <a:lnTo>
                    <a:pt x="277368" y="328314"/>
                  </a:lnTo>
                  <a:lnTo>
                    <a:pt x="264795" y="297244"/>
                  </a:lnTo>
                  <a:close/>
                  <a:moveTo>
                    <a:pt x="294005" y="240341"/>
                  </a:moveTo>
                  <a:lnTo>
                    <a:pt x="294005" y="267659"/>
                  </a:lnTo>
                  <a:lnTo>
                    <a:pt x="324612" y="280518"/>
                  </a:lnTo>
                  <a:lnTo>
                    <a:pt x="324612" y="227482"/>
                  </a:lnTo>
                  <a:lnTo>
                    <a:pt x="294005" y="240341"/>
                  </a:lnTo>
                  <a:close/>
                  <a:moveTo>
                    <a:pt x="230505" y="294284"/>
                  </a:moveTo>
                  <a:lnTo>
                    <a:pt x="211328" y="274936"/>
                  </a:lnTo>
                  <a:lnTo>
                    <a:pt x="180784" y="287801"/>
                  </a:lnTo>
                  <a:lnTo>
                    <a:pt x="217869" y="325355"/>
                  </a:lnTo>
                  <a:lnTo>
                    <a:pt x="230505" y="294284"/>
                  </a:lnTo>
                  <a:close/>
                  <a:moveTo>
                    <a:pt x="284607" y="182645"/>
                  </a:moveTo>
                  <a:lnTo>
                    <a:pt x="271844" y="213716"/>
                  </a:lnTo>
                  <a:lnTo>
                    <a:pt x="290957" y="233064"/>
                  </a:lnTo>
                  <a:lnTo>
                    <a:pt x="321691" y="220199"/>
                  </a:lnTo>
                  <a:lnTo>
                    <a:pt x="284607" y="182645"/>
                  </a:lnTo>
                  <a:close/>
                  <a:moveTo>
                    <a:pt x="237681" y="210642"/>
                  </a:moveTo>
                  <a:lnTo>
                    <a:pt x="264795" y="210642"/>
                  </a:lnTo>
                  <a:lnTo>
                    <a:pt x="277368" y="179686"/>
                  </a:lnTo>
                  <a:lnTo>
                    <a:pt x="224981" y="179686"/>
                  </a:lnTo>
                  <a:lnTo>
                    <a:pt x="237681" y="210642"/>
                  </a:lnTo>
                  <a:close/>
                  <a:moveTo>
                    <a:pt x="208407" y="267659"/>
                  </a:moveTo>
                  <a:lnTo>
                    <a:pt x="208407" y="240341"/>
                  </a:lnTo>
                  <a:lnTo>
                    <a:pt x="177864" y="227482"/>
                  </a:lnTo>
                  <a:lnTo>
                    <a:pt x="177864" y="280518"/>
                  </a:lnTo>
                  <a:lnTo>
                    <a:pt x="208407" y="267659"/>
                  </a:lnTo>
                  <a:close/>
                  <a:moveTo>
                    <a:pt x="211328" y="233064"/>
                  </a:moveTo>
                  <a:lnTo>
                    <a:pt x="230505" y="213716"/>
                  </a:lnTo>
                  <a:lnTo>
                    <a:pt x="217869" y="182645"/>
                  </a:lnTo>
                  <a:lnTo>
                    <a:pt x="180784" y="220199"/>
                  </a:lnTo>
                  <a:lnTo>
                    <a:pt x="211328" y="233064"/>
                  </a:lnTo>
                  <a:close/>
                  <a:moveTo>
                    <a:pt x="231584" y="159321"/>
                  </a:moveTo>
                  <a:lnTo>
                    <a:pt x="416941" y="159321"/>
                  </a:lnTo>
                  <a:cubicBezTo>
                    <a:pt x="423355" y="159321"/>
                    <a:pt x="429768" y="161823"/>
                    <a:pt x="434721" y="166827"/>
                  </a:cubicBezTo>
                  <a:cubicBezTo>
                    <a:pt x="439674" y="171837"/>
                    <a:pt x="442151" y="178321"/>
                    <a:pt x="442151" y="184810"/>
                  </a:cubicBezTo>
                  <a:cubicBezTo>
                    <a:pt x="442151" y="191294"/>
                    <a:pt x="439674" y="197898"/>
                    <a:pt x="434721" y="202902"/>
                  </a:cubicBezTo>
                  <a:lnTo>
                    <a:pt x="477266" y="245923"/>
                  </a:lnTo>
                  <a:cubicBezTo>
                    <a:pt x="493903" y="229076"/>
                    <a:pt x="502221" y="206889"/>
                    <a:pt x="502221" y="184810"/>
                  </a:cubicBezTo>
                  <a:cubicBezTo>
                    <a:pt x="502221" y="162731"/>
                    <a:pt x="493903" y="140659"/>
                    <a:pt x="477266" y="123814"/>
                  </a:cubicBezTo>
                  <a:cubicBezTo>
                    <a:pt x="460629" y="106971"/>
                    <a:pt x="438785" y="98550"/>
                    <a:pt x="416941" y="98550"/>
                  </a:cubicBezTo>
                  <a:lnTo>
                    <a:pt x="291656" y="98550"/>
                  </a:lnTo>
                  <a:lnTo>
                    <a:pt x="231584" y="159321"/>
                  </a:lnTo>
                  <a:close/>
                  <a:moveTo>
                    <a:pt x="303467" y="172974"/>
                  </a:moveTo>
                  <a:lnTo>
                    <a:pt x="434531" y="305664"/>
                  </a:lnTo>
                  <a:cubicBezTo>
                    <a:pt x="439103" y="310217"/>
                    <a:pt x="441960" y="316592"/>
                    <a:pt x="441960" y="323647"/>
                  </a:cubicBezTo>
                  <a:cubicBezTo>
                    <a:pt x="441960" y="330702"/>
                    <a:pt x="439103" y="337071"/>
                    <a:pt x="434531" y="341738"/>
                  </a:cubicBezTo>
                  <a:cubicBezTo>
                    <a:pt x="430022" y="346291"/>
                    <a:pt x="423735" y="349136"/>
                    <a:pt x="416751" y="349136"/>
                  </a:cubicBezTo>
                  <a:lnTo>
                    <a:pt x="416751" y="410020"/>
                  </a:lnTo>
                  <a:cubicBezTo>
                    <a:pt x="440245" y="410020"/>
                    <a:pt x="461645" y="400348"/>
                    <a:pt x="477012" y="384753"/>
                  </a:cubicBezTo>
                  <a:cubicBezTo>
                    <a:pt x="492569" y="369049"/>
                    <a:pt x="502031" y="347542"/>
                    <a:pt x="502031" y="323647"/>
                  </a:cubicBezTo>
                  <a:cubicBezTo>
                    <a:pt x="502031" y="299860"/>
                    <a:pt x="492443" y="278238"/>
                    <a:pt x="477012" y="262534"/>
                  </a:cubicBezTo>
                  <a:lnTo>
                    <a:pt x="388493" y="172974"/>
                  </a:lnTo>
                  <a:lnTo>
                    <a:pt x="303467" y="172974"/>
                  </a:lnTo>
                  <a:close/>
                  <a:moveTo>
                    <a:pt x="344742" y="234086"/>
                  </a:moveTo>
                  <a:lnTo>
                    <a:pt x="344742" y="421627"/>
                  </a:lnTo>
                  <a:cubicBezTo>
                    <a:pt x="344742" y="428111"/>
                    <a:pt x="342265" y="434715"/>
                    <a:pt x="337312" y="439718"/>
                  </a:cubicBezTo>
                  <a:cubicBezTo>
                    <a:pt x="332359" y="444614"/>
                    <a:pt x="325945" y="447116"/>
                    <a:pt x="319532" y="447116"/>
                  </a:cubicBezTo>
                  <a:cubicBezTo>
                    <a:pt x="313119" y="447116"/>
                    <a:pt x="306642" y="444614"/>
                    <a:pt x="301816" y="439718"/>
                  </a:cubicBezTo>
                  <a:lnTo>
                    <a:pt x="259144" y="482740"/>
                  </a:lnTo>
                  <a:cubicBezTo>
                    <a:pt x="275907" y="499580"/>
                    <a:pt x="297752" y="508000"/>
                    <a:pt x="319532" y="508000"/>
                  </a:cubicBezTo>
                  <a:cubicBezTo>
                    <a:pt x="341376" y="508000"/>
                    <a:pt x="363220" y="499580"/>
                    <a:pt x="379984" y="482740"/>
                  </a:cubicBezTo>
                  <a:cubicBezTo>
                    <a:pt x="396621" y="465893"/>
                    <a:pt x="404940" y="443706"/>
                    <a:pt x="404940" y="421627"/>
                  </a:cubicBezTo>
                  <a:lnTo>
                    <a:pt x="404813" y="294970"/>
                  </a:lnTo>
                  <a:lnTo>
                    <a:pt x="344742" y="234086"/>
                  </a:lnTo>
                  <a:close/>
                  <a:moveTo>
                    <a:pt x="331280" y="306800"/>
                  </a:moveTo>
                  <a:lnTo>
                    <a:pt x="200216" y="439490"/>
                  </a:lnTo>
                  <a:cubicBezTo>
                    <a:pt x="195580" y="444043"/>
                    <a:pt x="189294" y="446888"/>
                    <a:pt x="182308" y="446888"/>
                  </a:cubicBezTo>
                  <a:cubicBezTo>
                    <a:pt x="175387" y="446888"/>
                    <a:pt x="169164" y="444043"/>
                    <a:pt x="164529" y="439490"/>
                  </a:cubicBezTo>
                  <a:cubicBezTo>
                    <a:pt x="159956" y="434829"/>
                    <a:pt x="157163" y="428454"/>
                    <a:pt x="157163" y="421399"/>
                  </a:cubicBezTo>
                  <a:lnTo>
                    <a:pt x="96965" y="421399"/>
                  </a:lnTo>
                  <a:cubicBezTo>
                    <a:pt x="96965" y="445294"/>
                    <a:pt x="106490" y="466808"/>
                    <a:pt x="122047" y="482511"/>
                  </a:cubicBezTo>
                  <a:cubicBezTo>
                    <a:pt x="137478" y="498100"/>
                    <a:pt x="158814" y="507771"/>
                    <a:pt x="182308" y="507771"/>
                  </a:cubicBezTo>
                  <a:cubicBezTo>
                    <a:pt x="205931" y="507771"/>
                    <a:pt x="227203" y="498100"/>
                    <a:pt x="242760" y="482511"/>
                  </a:cubicBezTo>
                  <a:lnTo>
                    <a:pt x="331280" y="392836"/>
                  </a:lnTo>
                  <a:lnTo>
                    <a:pt x="331280" y="306800"/>
                  </a:lnTo>
                  <a:close/>
                  <a:moveTo>
                    <a:pt x="270828" y="348564"/>
                  </a:moveTo>
                  <a:lnTo>
                    <a:pt x="85471" y="348564"/>
                  </a:lnTo>
                  <a:cubicBezTo>
                    <a:pt x="79057" y="348564"/>
                    <a:pt x="72581" y="346062"/>
                    <a:pt x="67691" y="341173"/>
                  </a:cubicBezTo>
                  <a:cubicBezTo>
                    <a:pt x="62738" y="336163"/>
                    <a:pt x="60261" y="329679"/>
                    <a:pt x="60261" y="323075"/>
                  </a:cubicBezTo>
                  <a:cubicBezTo>
                    <a:pt x="60261" y="316592"/>
                    <a:pt x="62738" y="310102"/>
                    <a:pt x="67691" y="305098"/>
                  </a:cubicBezTo>
                  <a:lnTo>
                    <a:pt x="25209" y="262077"/>
                  </a:lnTo>
                  <a:cubicBezTo>
                    <a:pt x="8445" y="278924"/>
                    <a:pt x="127" y="300996"/>
                    <a:pt x="127" y="323075"/>
                  </a:cubicBezTo>
                  <a:cubicBezTo>
                    <a:pt x="127" y="345154"/>
                    <a:pt x="8445" y="367341"/>
                    <a:pt x="25209" y="384188"/>
                  </a:cubicBezTo>
                  <a:cubicBezTo>
                    <a:pt x="41846" y="401028"/>
                    <a:pt x="63691" y="409448"/>
                    <a:pt x="85471" y="409448"/>
                  </a:cubicBezTo>
                  <a:lnTo>
                    <a:pt x="210820" y="409448"/>
                  </a:lnTo>
                  <a:lnTo>
                    <a:pt x="270828" y="348564"/>
                  </a:lnTo>
                  <a:close/>
                  <a:moveTo>
                    <a:pt x="198628" y="334112"/>
                  </a:moveTo>
                  <a:lnTo>
                    <a:pt x="67628" y="201536"/>
                  </a:lnTo>
                  <a:cubicBezTo>
                    <a:pt x="62992" y="196875"/>
                    <a:pt x="60198" y="190500"/>
                    <a:pt x="60198" y="183445"/>
                  </a:cubicBezTo>
                  <a:cubicBezTo>
                    <a:pt x="60198" y="176390"/>
                    <a:pt x="62992" y="170015"/>
                    <a:pt x="67628" y="165462"/>
                  </a:cubicBezTo>
                  <a:cubicBezTo>
                    <a:pt x="72072" y="160801"/>
                    <a:pt x="78422" y="157956"/>
                    <a:pt x="85344" y="157956"/>
                  </a:cubicBezTo>
                  <a:lnTo>
                    <a:pt x="85344" y="97185"/>
                  </a:lnTo>
                  <a:cubicBezTo>
                    <a:pt x="61849" y="97185"/>
                    <a:pt x="40513" y="106858"/>
                    <a:pt x="25082" y="122448"/>
                  </a:cubicBezTo>
                  <a:cubicBezTo>
                    <a:pt x="9589" y="138036"/>
                    <a:pt x="0" y="159658"/>
                    <a:pt x="0" y="183445"/>
                  </a:cubicBezTo>
                  <a:cubicBezTo>
                    <a:pt x="0" y="207340"/>
                    <a:pt x="9589" y="228848"/>
                    <a:pt x="25082" y="244558"/>
                  </a:cubicBezTo>
                  <a:lnTo>
                    <a:pt x="113602" y="334112"/>
                  </a:lnTo>
                  <a:lnTo>
                    <a:pt x="198628" y="334112"/>
                  </a:lnTo>
                  <a:close/>
                  <a:moveTo>
                    <a:pt x="157670" y="273799"/>
                  </a:moveTo>
                  <a:lnTo>
                    <a:pt x="157670" y="86260"/>
                  </a:lnTo>
                  <a:cubicBezTo>
                    <a:pt x="157670" y="79773"/>
                    <a:pt x="160147" y="73287"/>
                    <a:pt x="165100" y="68280"/>
                  </a:cubicBezTo>
                  <a:cubicBezTo>
                    <a:pt x="169990" y="63273"/>
                    <a:pt x="176467" y="60883"/>
                    <a:pt x="182880" y="60769"/>
                  </a:cubicBezTo>
                  <a:cubicBezTo>
                    <a:pt x="189294" y="60769"/>
                    <a:pt x="195707" y="63273"/>
                    <a:pt x="200660" y="68280"/>
                  </a:cubicBezTo>
                  <a:lnTo>
                    <a:pt x="243269" y="25263"/>
                  </a:lnTo>
                  <a:cubicBezTo>
                    <a:pt x="226568" y="8421"/>
                    <a:pt x="204724" y="0"/>
                    <a:pt x="182880" y="0"/>
                  </a:cubicBezTo>
                  <a:cubicBezTo>
                    <a:pt x="161099" y="0"/>
                    <a:pt x="139256" y="8421"/>
                    <a:pt x="122492" y="25263"/>
                  </a:cubicBezTo>
                  <a:cubicBezTo>
                    <a:pt x="105855" y="42106"/>
                    <a:pt x="97536" y="64183"/>
                    <a:pt x="97536" y="86374"/>
                  </a:cubicBezTo>
                  <a:lnTo>
                    <a:pt x="97536" y="213030"/>
                  </a:lnTo>
                  <a:lnTo>
                    <a:pt x="157670" y="273799"/>
                  </a:lnTo>
                  <a:close/>
                  <a:moveTo>
                    <a:pt x="171196" y="201085"/>
                  </a:moveTo>
                  <a:lnTo>
                    <a:pt x="302260" y="68507"/>
                  </a:lnTo>
                  <a:cubicBezTo>
                    <a:pt x="306832" y="63842"/>
                    <a:pt x="313119" y="61111"/>
                    <a:pt x="320104" y="61111"/>
                  </a:cubicBezTo>
                  <a:cubicBezTo>
                    <a:pt x="327089" y="61111"/>
                    <a:pt x="333311" y="63955"/>
                    <a:pt x="337883" y="68507"/>
                  </a:cubicBezTo>
                  <a:cubicBezTo>
                    <a:pt x="342519" y="73173"/>
                    <a:pt x="345313" y="79432"/>
                    <a:pt x="345313" y="86601"/>
                  </a:cubicBezTo>
                  <a:lnTo>
                    <a:pt x="405511" y="86601"/>
                  </a:lnTo>
                  <a:cubicBezTo>
                    <a:pt x="405511" y="62704"/>
                    <a:pt x="395795" y="41081"/>
                    <a:pt x="380429" y="25491"/>
                  </a:cubicBezTo>
                  <a:cubicBezTo>
                    <a:pt x="364998" y="9900"/>
                    <a:pt x="343598" y="227"/>
                    <a:pt x="320104" y="227"/>
                  </a:cubicBezTo>
                  <a:cubicBezTo>
                    <a:pt x="296481" y="227"/>
                    <a:pt x="275145" y="9900"/>
                    <a:pt x="259715" y="25491"/>
                  </a:cubicBezTo>
                  <a:lnTo>
                    <a:pt x="171196" y="115051"/>
                  </a:lnTo>
                  <a:lnTo>
                    <a:pt x="171196" y="201085"/>
                  </a:lnTo>
                  <a:close/>
                  <a:moveTo>
                    <a:pt x="266256" y="290646"/>
                  </a:moveTo>
                  <a:lnTo>
                    <a:pt x="287401" y="269138"/>
                  </a:lnTo>
                  <a:lnTo>
                    <a:pt x="287401" y="238754"/>
                  </a:lnTo>
                  <a:lnTo>
                    <a:pt x="266256" y="217354"/>
                  </a:lnTo>
                  <a:lnTo>
                    <a:pt x="236220" y="217354"/>
                  </a:lnTo>
                  <a:lnTo>
                    <a:pt x="214947" y="238754"/>
                  </a:lnTo>
                  <a:lnTo>
                    <a:pt x="214947" y="269138"/>
                  </a:lnTo>
                  <a:lnTo>
                    <a:pt x="236220" y="290646"/>
                  </a:lnTo>
                  <a:lnTo>
                    <a:pt x="266256" y="290646"/>
                  </a:lnTo>
                  <a:close/>
                  <a:moveTo>
                    <a:pt x="218122" y="334912"/>
                  </a:moveTo>
                  <a:lnTo>
                    <a:pt x="171196" y="287572"/>
                  </a:lnTo>
                  <a:lnTo>
                    <a:pt x="171196" y="220428"/>
                  </a:lnTo>
                  <a:lnTo>
                    <a:pt x="218122" y="172974"/>
                  </a:lnTo>
                  <a:lnTo>
                    <a:pt x="284353" y="172974"/>
                  </a:lnTo>
                  <a:lnTo>
                    <a:pt x="331280" y="220428"/>
                  </a:lnTo>
                  <a:lnTo>
                    <a:pt x="331280" y="287572"/>
                  </a:lnTo>
                  <a:lnTo>
                    <a:pt x="284353" y="334912"/>
                  </a:lnTo>
                  <a:lnTo>
                    <a:pt x="218122" y="3349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865" y="4446826"/>
            <a:ext cx="2711983" cy="20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42;p14"/>
          <p:cNvSpPr txBox="1"/>
          <p:nvPr/>
        </p:nvSpPr>
        <p:spPr>
          <a:xfrm>
            <a:off x="6540341" y="1329847"/>
            <a:ext cx="44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Цель кредитования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243;p14"/>
          <p:cNvSpPr txBox="1"/>
          <p:nvPr/>
        </p:nvSpPr>
        <p:spPr>
          <a:xfrm>
            <a:off x="6540341" y="1606747"/>
            <a:ext cx="4464000" cy="34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На неотложные нужды (нецелевой)</a:t>
            </a:r>
          </a:p>
        </p:txBody>
      </p:sp>
      <p:sp>
        <p:nvSpPr>
          <p:cNvPr id="36" name="Google Shape;244;p14"/>
          <p:cNvSpPr txBox="1"/>
          <p:nvPr/>
        </p:nvSpPr>
        <p:spPr>
          <a:xfrm>
            <a:off x="6540341" y="2141828"/>
            <a:ext cx="44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Процентная ставка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245;p14"/>
          <p:cNvSpPr txBox="1"/>
          <p:nvPr/>
        </p:nvSpPr>
        <p:spPr>
          <a:xfrm>
            <a:off x="6540341" y="2462252"/>
            <a:ext cx="4464000" cy="34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от 28% годовых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246;p14"/>
          <p:cNvSpPr txBox="1"/>
          <p:nvPr/>
        </p:nvSpPr>
        <p:spPr>
          <a:xfrm>
            <a:off x="6540341" y="2968071"/>
            <a:ext cx="44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Сумма кредита</a:t>
            </a:r>
            <a:endParaRPr sz="12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247;p14"/>
          <p:cNvSpPr txBox="1"/>
          <p:nvPr/>
        </p:nvSpPr>
        <p:spPr>
          <a:xfrm>
            <a:off x="6540341" y="3259974"/>
            <a:ext cx="4464000" cy="34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до 3 000 000 руб.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248;p14"/>
          <p:cNvSpPr txBox="1"/>
          <p:nvPr/>
        </p:nvSpPr>
        <p:spPr>
          <a:xfrm>
            <a:off x="6540341" y="3816672"/>
            <a:ext cx="44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Срок кредита</a:t>
            </a:r>
            <a:endParaRPr sz="12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249;p14"/>
          <p:cNvSpPr txBox="1"/>
          <p:nvPr/>
        </p:nvSpPr>
        <p:spPr>
          <a:xfrm>
            <a:off x="6549882" y="4156998"/>
            <a:ext cx="4464000" cy="85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до 5 лет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Без залога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Без дополнительных комиссий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" name="Google Shape;227;p14">
            <a:extLst>
              <a:ext uri="{FF2B5EF4-FFF2-40B4-BE49-F238E27FC236}">
                <a16:creationId xmlns:a16="http://schemas.microsoft.com/office/drawing/2014/main" id="{B8D535A3-1965-4480-B541-B8B5D4C826C4}"/>
              </a:ext>
            </a:extLst>
          </p:cNvPr>
          <p:cNvGrpSpPr/>
          <p:nvPr/>
        </p:nvGrpSpPr>
        <p:grpSpPr>
          <a:xfrm>
            <a:off x="698500" y="571469"/>
            <a:ext cx="4986168" cy="5521886"/>
            <a:chOff x="698500" y="1993900"/>
            <a:chExt cx="5143500" cy="4099396"/>
          </a:xfrm>
        </p:grpSpPr>
        <p:sp>
          <p:nvSpPr>
            <p:cNvPr id="20" name="Google Shape;228;p14">
              <a:extLst>
                <a:ext uri="{FF2B5EF4-FFF2-40B4-BE49-F238E27FC236}">
                  <a16:creationId xmlns:a16="http://schemas.microsoft.com/office/drawing/2014/main" id="{E18F2DEE-3B26-4DD4-A1E2-6BD0F1ACCFC9}"/>
                </a:ext>
              </a:extLst>
            </p:cNvPr>
            <p:cNvSpPr/>
            <p:nvPr/>
          </p:nvSpPr>
          <p:spPr>
            <a:xfrm>
              <a:off x="698500" y="1993900"/>
              <a:ext cx="5143500" cy="4099396"/>
            </a:xfrm>
            <a:prstGeom prst="roundRect">
              <a:avLst>
                <a:gd name="adj" fmla="val 8508"/>
              </a:avLst>
            </a:pr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29;p14">
              <a:extLst>
                <a:ext uri="{FF2B5EF4-FFF2-40B4-BE49-F238E27FC236}">
                  <a16:creationId xmlns:a16="http://schemas.microsoft.com/office/drawing/2014/main" id="{24FFB640-1D5A-43EB-847F-A4343F46E4AF}"/>
                </a:ext>
              </a:extLst>
            </p:cNvPr>
            <p:cNvSpPr txBox="1"/>
            <p:nvPr/>
          </p:nvSpPr>
          <p:spPr>
            <a:xfrm>
              <a:off x="1055439" y="2220302"/>
              <a:ext cx="44640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1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Дальневосточная ипотека</a:t>
              </a:r>
              <a:endParaRPr sz="18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230;p14">
              <a:extLst>
                <a:ext uri="{FF2B5EF4-FFF2-40B4-BE49-F238E27FC236}">
                  <a16:creationId xmlns:a16="http://schemas.microsoft.com/office/drawing/2014/main" id="{DF7C5F6D-2BD0-43D6-B02D-CB0FDD34D5CD}"/>
                </a:ext>
              </a:extLst>
            </p:cNvPr>
            <p:cNvSpPr txBox="1"/>
            <p:nvPr/>
          </p:nvSpPr>
          <p:spPr>
            <a:xfrm>
              <a:off x="1055441" y="2597513"/>
              <a:ext cx="4464000" cy="257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37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rgbClr val="27303E"/>
                  </a:solidFill>
                  <a:latin typeface="Open Sans"/>
                  <a:ea typeface="Open Sans"/>
                  <a:cs typeface="Open Sans"/>
                  <a:sym typeface="Open Sans"/>
                </a:rPr>
                <a:t>Категории заемщиков*</a:t>
              </a:r>
              <a:endParaRPr sz="12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" name="Google Shape;231;p14">
            <a:extLst>
              <a:ext uri="{FF2B5EF4-FFF2-40B4-BE49-F238E27FC236}">
                <a16:creationId xmlns:a16="http://schemas.microsoft.com/office/drawing/2014/main" id="{AEEBF5AC-E668-4B10-8710-1D6EED1D9FB2}"/>
              </a:ext>
            </a:extLst>
          </p:cNvPr>
          <p:cNvSpPr txBox="1"/>
          <p:nvPr/>
        </p:nvSpPr>
        <p:spPr>
          <a:xfrm>
            <a:off x="1055450" y="1707052"/>
            <a:ext cx="4464000" cy="13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Молодая семья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37500"/>
              </a:lnSpc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</a:rPr>
              <a:t>Педагогические и медицинские работники</a:t>
            </a:r>
          </a:p>
          <a:p>
            <a:pPr lvl="0">
              <a:lnSpc>
                <a:spcPct val="137500"/>
              </a:lnSpc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Дальневосточный гектар</a:t>
            </a:r>
          </a:p>
          <a:p>
            <a:pPr lvl="0">
              <a:lnSpc>
                <a:spcPct val="137500"/>
              </a:lnSpc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Участники СВО и члены его семьи</a:t>
            </a:r>
          </a:p>
          <a:p>
            <a:pPr lvl="0">
              <a:lnSpc>
                <a:spcPct val="137500"/>
              </a:lnSpc>
            </a:pPr>
            <a:r>
              <a:rPr lang="ru-RU" sz="1200" i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*Обязательное условие: получение зарплаты в АЭБ</a:t>
            </a:r>
          </a:p>
        </p:txBody>
      </p:sp>
      <p:sp>
        <p:nvSpPr>
          <p:cNvPr id="24" name="Google Shape;232;p14">
            <a:extLst>
              <a:ext uri="{FF2B5EF4-FFF2-40B4-BE49-F238E27FC236}">
                <a16:creationId xmlns:a16="http://schemas.microsoft.com/office/drawing/2014/main" id="{62C96B07-F47E-4A40-8A58-CD78B38B39E9}"/>
              </a:ext>
            </a:extLst>
          </p:cNvPr>
          <p:cNvSpPr txBox="1"/>
          <p:nvPr/>
        </p:nvSpPr>
        <p:spPr>
          <a:xfrm>
            <a:off x="1044521" y="3002971"/>
            <a:ext cx="4464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Цель кредитования</a:t>
            </a:r>
            <a:endParaRPr sz="12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33;p14">
            <a:extLst>
              <a:ext uri="{FF2B5EF4-FFF2-40B4-BE49-F238E27FC236}">
                <a16:creationId xmlns:a16="http://schemas.microsoft.com/office/drawing/2014/main" id="{E21EF672-E64D-4812-8C27-7D1D12783B9E}"/>
              </a:ext>
            </a:extLst>
          </p:cNvPr>
          <p:cNvSpPr txBox="1"/>
          <p:nvPr/>
        </p:nvSpPr>
        <p:spPr>
          <a:xfrm>
            <a:off x="1044521" y="3309080"/>
            <a:ext cx="4464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Квартира в многоквартирном доме, жилой дом с земельным участком, индивидуальное строительство жилого дома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34;p14">
            <a:extLst>
              <a:ext uri="{FF2B5EF4-FFF2-40B4-BE49-F238E27FC236}">
                <a16:creationId xmlns:a16="http://schemas.microsoft.com/office/drawing/2014/main" id="{01C83A93-8ECF-49AB-882D-6EAC5B9CF0ED}"/>
              </a:ext>
            </a:extLst>
          </p:cNvPr>
          <p:cNvSpPr txBox="1"/>
          <p:nvPr/>
        </p:nvSpPr>
        <p:spPr>
          <a:xfrm>
            <a:off x="1044531" y="4327117"/>
            <a:ext cx="1657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Процентная ставка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35;p14">
            <a:extLst>
              <a:ext uri="{FF2B5EF4-FFF2-40B4-BE49-F238E27FC236}">
                <a16:creationId xmlns:a16="http://schemas.microsoft.com/office/drawing/2014/main" id="{DD2645F6-2922-405B-8527-A8E4308BC5FB}"/>
              </a:ext>
            </a:extLst>
          </p:cNvPr>
          <p:cNvSpPr txBox="1"/>
          <p:nvPr/>
        </p:nvSpPr>
        <p:spPr>
          <a:xfrm>
            <a:off x="2866480" y="4327117"/>
            <a:ext cx="130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Сумма кредита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36;p14">
            <a:extLst>
              <a:ext uri="{FF2B5EF4-FFF2-40B4-BE49-F238E27FC236}">
                <a16:creationId xmlns:a16="http://schemas.microsoft.com/office/drawing/2014/main" id="{6FEB4FA1-B325-4249-A15C-08F4D428E0C0}"/>
              </a:ext>
            </a:extLst>
          </p:cNvPr>
          <p:cNvSpPr txBox="1"/>
          <p:nvPr/>
        </p:nvSpPr>
        <p:spPr>
          <a:xfrm>
            <a:off x="4331732" y="4327117"/>
            <a:ext cx="123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Срок кредита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37;p14">
            <a:extLst>
              <a:ext uri="{FF2B5EF4-FFF2-40B4-BE49-F238E27FC236}">
                <a16:creationId xmlns:a16="http://schemas.microsoft.com/office/drawing/2014/main" id="{881BCCE3-6796-481E-A534-2E10B1926398}"/>
              </a:ext>
            </a:extLst>
          </p:cNvPr>
          <p:cNvSpPr txBox="1"/>
          <p:nvPr/>
        </p:nvSpPr>
        <p:spPr>
          <a:xfrm>
            <a:off x="1044531" y="4615292"/>
            <a:ext cx="1657800" cy="34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от 2% годовых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238;p14">
            <a:extLst>
              <a:ext uri="{FF2B5EF4-FFF2-40B4-BE49-F238E27FC236}">
                <a16:creationId xmlns:a16="http://schemas.microsoft.com/office/drawing/2014/main" id="{7BC5AEBE-7534-4AFC-AF73-32A6B4DFF084}"/>
              </a:ext>
            </a:extLst>
          </p:cNvPr>
          <p:cNvSpPr txBox="1"/>
          <p:nvPr/>
        </p:nvSpPr>
        <p:spPr>
          <a:xfrm>
            <a:off x="2866481" y="4615292"/>
            <a:ext cx="1657800" cy="34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до 9 000 000 руб.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239;p14">
            <a:extLst>
              <a:ext uri="{FF2B5EF4-FFF2-40B4-BE49-F238E27FC236}">
                <a16:creationId xmlns:a16="http://schemas.microsoft.com/office/drawing/2014/main" id="{1332E76F-36DB-4620-9BB6-B38FEAB518A0}"/>
              </a:ext>
            </a:extLst>
          </p:cNvPr>
          <p:cNvSpPr txBox="1"/>
          <p:nvPr/>
        </p:nvSpPr>
        <p:spPr>
          <a:xfrm>
            <a:off x="4331732" y="4615292"/>
            <a:ext cx="130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от 3 до 20 лет</a:t>
            </a:r>
            <a:endParaRPr sz="120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240;p14">
            <a:extLst>
              <a:ext uri="{FF2B5EF4-FFF2-40B4-BE49-F238E27FC236}">
                <a16:creationId xmlns:a16="http://schemas.microsoft.com/office/drawing/2014/main" id="{B42FF174-BB10-4557-B3F3-D4B0F9EB4F77}"/>
              </a:ext>
            </a:extLst>
          </p:cNvPr>
          <p:cNvSpPr txBox="1"/>
          <p:nvPr/>
        </p:nvSpPr>
        <p:spPr>
          <a:xfrm>
            <a:off x="1044532" y="5102617"/>
            <a:ext cx="2321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Территория действия</a:t>
            </a:r>
            <a:endParaRPr sz="12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Google Shape;241;p14">
            <a:extLst>
              <a:ext uri="{FF2B5EF4-FFF2-40B4-BE49-F238E27FC236}">
                <a16:creationId xmlns:a16="http://schemas.microsoft.com/office/drawing/2014/main" id="{38B65D32-6CF1-420B-A292-CA02117F4590}"/>
              </a:ext>
            </a:extLst>
          </p:cNvPr>
          <p:cNvSpPr txBox="1"/>
          <p:nvPr/>
        </p:nvSpPr>
        <p:spPr>
          <a:xfrm>
            <a:off x="1044533" y="5437542"/>
            <a:ext cx="4376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Республика Саха (Якутия), Приморский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27303E"/>
                </a:solidFill>
                <a:latin typeface="Open Sans"/>
                <a:ea typeface="Open Sans"/>
                <a:cs typeface="Open Sans"/>
                <a:sym typeface="Open Sans"/>
              </a:rPr>
              <a:t>край и Хабаровский край </a:t>
            </a:r>
            <a:endParaRPr sz="1200" dirty="0">
              <a:solidFill>
                <a:srgbClr val="2730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" name="Google Shape;250;p14">
            <a:extLst>
              <a:ext uri="{FF2B5EF4-FFF2-40B4-BE49-F238E27FC236}">
                <a16:creationId xmlns:a16="http://schemas.microsoft.com/office/drawing/2014/main" id="{DD217363-BAA9-4FB6-8E9E-51A07F3260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451" y="4655262"/>
            <a:ext cx="1542687" cy="154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349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АЭБ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933</Words>
  <Application>Microsoft Office PowerPoint</Application>
  <PresentationFormat>Широкоэкранный</PresentationFormat>
  <Paragraphs>179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Open Sans</vt:lpstr>
      <vt:lpstr>Calibri</vt:lpstr>
      <vt:lpstr>Тема АЭБ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kyunn</dc:creator>
  <cp:lastModifiedBy>Слепцова Виктория Витальевна</cp:lastModifiedBy>
  <cp:revision>132</cp:revision>
  <cp:lastPrinted>2025-03-28T02:34:39Z</cp:lastPrinted>
  <dcterms:created xsi:type="dcterms:W3CDTF">2023-01-25T20:26:38Z</dcterms:created>
  <dcterms:modified xsi:type="dcterms:W3CDTF">2025-04-14T07:10:38Z</dcterms:modified>
</cp:coreProperties>
</file>