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94629" autoAdjust="0"/>
  </p:normalViewPr>
  <p:slideViewPr>
    <p:cSldViewPr>
      <p:cViewPr varScale="1">
        <p:scale>
          <a:sx n="83" d="100"/>
          <a:sy n="83" d="100"/>
        </p:scale>
        <p:origin x="16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8476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8476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r">
              <a:defRPr sz="1200"/>
            </a:lvl1pPr>
          </a:lstStyle>
          <a:p>
            <a:fld id="{71E2EEB9-5353-4120-90BF-DBB07F3D84E5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08" rIns="91417" bIns="457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2" y="4778376"/>
            <a:ext cx="5438775" cy="3908425"/>
          </a:xfrm>
          <a:prstGeom prst="rect">
            <a:avLst/>
          </a:prstGeom>
        </p:spPr>
        <p:txBody>
          <a:bodyPr vert="horz" lIns="91417" tIns="45708" rIns="91417" bIns="457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9751"/>
            <a:ext cx="2946400" cy="498476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9751"/>
            <a:ext cx="2946400" cy="498476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r">
              <a:defRPr sz="1200"/>
            </a:lvl1pPr>
          </a:lstStyle>
          <a:p>
            <a:fld id="{31E3EFDA-5344-479F-A904-A44939D1C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3EFDA-5344-479F-A904-A44939D1CB2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767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Стрелка вниз 67"/>
          <p:cNvSpPr/>
          <p:nvPr/>
        </p:nvSpPr>
        <p:spPr>
          <a:xfrm>
            <a:off x="2054153" y="2012188"/>
            <a:ext cx="141583" cy="2532935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Стрелка вниз 66"/>
          <p:cNvSpPr/>
          <p:nvPr/>
        </p:nvSpPr>
        <p:spPr>
          <a:xfrm>
            <a:off x="4223753" y="3383488"/>
            <a:ext cx="255554" cy="275829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низ 70"/>
          <p:cNvSpPr/>
          <p:nvPr/>
        </p:nvSpPr>
        <p:spPr>
          <a:xfrm>
            <a:off x="6492533" y="1210419"/>
            <a:ext cx="106737" cy="3554321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622621" y="4190890"/>
            <a:ext cx="5040560" cy="24622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00" b="1" i="1" dirty="0" smtClean="0"/>
              <a:t>Курируемые предприятия и учреждения МО «Ленский район»</a:t>
            </a:r>
            <a:endParaRPr lang="ru-RU" sz="1000" b="1" i="1" dirty="0"/>
          </a:p>
        </p:txBody>
      </p:sp>
      <p:sp>
        <p:nvSpPr>
          <p:cNvPr id="69" name="Стрелка вниз 68"/>
          <p:cNvSpPr/>
          <p:nvPr/>
        </p:nvSpPr>
        <p:spPr>
          <a:xfrm>
            <a:off x="794516" y="2079654"/>
            <a:ext cx="179625" cy="217278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7930018" y="4082019"/>
            <a:ext cx="147471" cy="228871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олилиния 71"/>
          <p:cNvSpPr/>
          <p:nvPr/>
        </p:nvSpPr>
        <p:spPr>
          <a:xfrm>
            <a:off x="5983903" y="1310629"/>
            <a:ext cx="107180" cy="148254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482545"/>
                </a:lnTo>
                <a:lnTo>
                  <a:pt x="107180" y="1482545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3" name="Полилиния 72"/>
          <p:cNvSpPr/>
          <p:nvPr/>
        </p:nvSpPr>
        <p:spPr>
          <a:xfrm>
            <a:off x="5984974" y="1230349"/>
            <a:ext cx="107180" cy="276764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767642"/>
                </a:lnTo>
                <a:lnTo>
                  <a:pt x="107180" y="276764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4" name="Полилиния 73"/>
          <p:cNvSpPr/>
          <p:nvPr/>
        </p:nvSpPr>
        <p:spPr>
          <a:xfrm>
            <a:off x="5992237" y="1394131"/>
            <a:ext cx="107180" cy="92266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922664"/>
                </a:lnTo>
                <a:lnTo>
                  <a:pt x="107180" y="92266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5" name="Полилиния 74"/>
          <p:cNvSpPr/>
          <p:nvPr/>
        </p:nvSpPr>
        <p:spPr>
          <a:xfrm>
            <a:off x="5983903" y="1175142"/>
            <a:ext cx="107180" cy="210109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101093"/>
                </a:lnTo>
                <a:lnTo>
                  <a:pt x="107180" y="210109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9" name="Полилиния 78"/>
          <p:cNvSpPr/>
          <p:nvPr/>
        </p:nvSpPr>
        <p:spPr>
          <a:xfrm>
            <a:off x="4604494" y="1080197"/>
            <a:ext cx="3325524" cy="2345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91196"/>
                </a:lnTo>
                <a:lnTo>
                  <a:pt x="3325524" y="91196"/>
                </a:lnTo>
                <a:lnTo>
                  <a:pt x="3325524" y="23450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0" name="Полилиния 79"/>
          <p:cNvSpPr/>
          <p:nvPr/>
        </p:nvSpPr>
        <p:spPr>
          <a:xfrm>
            <a:off x="7234758" y="2077766"/>
            <a:ext cx="91440" cy="185447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854476"/>
                </a:lnTo>
                <a:lnTo>
                  <a:pt x="125275" y="185447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1" name="Полилиния 80"/>
          <p:cNvSpPr/>
          <p:nvPr/>
        </p:nvSpPr>
        <p:spPr>
          <a:xfrm>
            <a:off x="7197593" y="1277367"/>
            <a:ext cx="91440" cy="115619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156191"/>
                </a:lnTo>
                <a:lnTo>
                  <a:pt x="114807" y="115619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2" name="Полилиния 81"/>
          <p:cNvSpPr/>
          <p:nvPr/>
        </p:nvSpPr>
        <p:spPr>
          <a:xfrm>
            <a:off x="7215351" y="1321968"/>
            <a:ext cx="1583998" cy="24966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43904"/>
                </a:lnTo>
                <a:lnTo>
                  <a:pt x="120403" y="44390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3" name="Полилиния 82"/>
          <p:cNvSpPr/>
          <p:nvPr/>
        </p:nvSpPr>
        <p:spPr>
          <a:xfrm>
            <a:off x="5387834" y="1080196"/>
            <a:ext cx="1855479" cy="2345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91196"/>
                </a:lnTo>
                <a:lnTo>
                  <a:pt x="1855479" y="91196"/>
                </a:lnTo>
                <a:lnTo>
                  <a:pt x="1855479" y="23450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4" name="Полилиния 83"/>
          <p:cNvSpPr/>
          <p:nvPr/>
        </p:nvSpPr>
        <p:spPr>
          <a:xfrm>
            <a:off x="180560" y="1920013"/>
            <a:ext cx="192290" cy="189438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894384"/>
                </a:lnTo>
                <a:lnTo>
                  <a:pt x="192290" y="189438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5" name="Полилиния 84"/>
          <p:cNvSpPr/>
          <p:nvPr/>
        </p:nvSpPr>
        <p:spPr>
          <a:xfrm>
            <a:off x="180864" y="2019110"/>
            <a:ext cx="192290" cy="117682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176824"/>
                </a:lnTo>
                <a:lnTo>
                  <a:pt x="192290" y="1176824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6" name="Полилиния 85"/>
          <p:cNvSpPr/>
          <p:nvPr/>
        </p:nvSpPr>
        <p:spPr>
          <a:xfrm>
            <a:off x="188295" y="2020654"/>
            <a:ext cx="192290" cy="44747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47476"/>
                </a:lnTo>
                <a:lnTo>
                  <a:pt x="192290" y="44747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7" name="Полилиния 86"/>
          <p:cNvSpPr/>
          <p:nvPr/>
        </p:nvSpPr>
        <p:spPr>
          <a:xfrm>
            <a:off x="3650357" y="1126329"/>
            <a:ext cx="936648" cy="210159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936648" y="0"/>
                </a:moveTo>
                <a:lnTo>
                  <a:pt x="936648" y="98464"/>
                </a:lnTo>
                <a:lnTo>
                  <a:pt x="0" y="98464"/>
                </a:lnTo>
                <a:lnTo>
                  <a:pt x="0" y="24177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8" name="Полилиния 87"/>
          <p:cNvSpPr/>
          <p:nvPr/>
        </p:nvSpPr>
        <p:spPr>
          <a:xfrm>
            <a:off x="1616233" y="2004384"/>
            <a:ext cx="276732" cy="177631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776319"/>
                </a:lnTo>
                <a:lnTo>
                  <a:pt x="276732" y="1776319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9" name="Полилиния 88"/>
          <p:cNvSpPr/>
          <p:nvPr/>
        </p:nvSpPr>
        <p:spPr>
          <a:xfrm>
            <a:off x="1616233" y="2004384"/>
            <a:ext cx="276732" cy="10284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028406"/>
                </a:lnTo>
                <a:lnTo>
                  <a:pt x="276732" y="102840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0" name="Полилиния 89"/>
          <p:cNvSpPr/>
          <p:nvPr/>
        </p:nvSpPr>
        <p:spPr>
          <a:xfrm>
            <a:off x="1616233" y="2004384"/>
            <a:ext cx="276732" cy="37505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5058"/>
                </a:lnTo>
                <a:lnTo>
                  <a:pt x="276732" y="375058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1" name="Полилиния 90"/>
          <p:cNvSpPr/>
          <p:nvPr/>
        </p:nvSpPr>
        <p:spPr>
          <a:xfrm>
            <a:off x="2162165" y="1080197"/>
            <a:ext cx="2442329" cy="2417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42329" y="0"/>
                </a:moveTo>
                <a:lnTo>
                  <a:pt x="2442329" y="98464"/>
                </a:lnTo>
                <a:lnTo>
                  <a:pt x="0" y="98464"/>
                </a:lnTo>
                <a:lnTo>
                  <a:pt x="0" y="24177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3" name="Полилиния 92"/>
          <p:cNvSpPr/>
          <p:nvPr/>
        </p:nvSpPr>
        <p:spPr>
          <a:xfrm>
            <a:off x="794517" y="1080197"/>
            <a:ext cx="3809977" cy="2417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9977" y="0"/>
                </a:moveTo>
                <a:lnTo>
                  <a:pt x="3809977" y="98464"/>
                </a:lnTo>
                <a:lnTo>
                  <a:pt x="0" y="98464"/>
                </a:lnTo>
                <a:lnTo>
                  <a:pt x="0" y="24177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4" name="Полилиния 93"/>
          <p:cNvSpPr/>
          <p:nvPr/>
        </p:nvSpPr>
        <p:spPr>
          <a:xfrm>
            <a:off x="3728963" y="836712"/>
            <a:ext cx="1751063" cy="243485"/>
          </a:xfrm>
          <a:custGeom>
            <a:avLst/>
            <a:gdLst>
              <a:gd name="connsiteX0" fmla="*/ 0 w 1751063"/>
              <a:gd name="connsiteY0" fmla="*/ 0 h 243485"/>
              <a:gd name="connsiteX1" fmla="*/ 1751063 w 1751063"/>
              <a:gd name="connsiteY1" fmla="*/ 0 h 243485"/>
              <a:gd name="connsiteX2" fmla="*/ 1751063 w 1751063"/>
              <a:gd name="connsiteY2" fmla="*/ 243485 h 243485"/>
              <a:gd name="connsiteX3" fmla="*/ 0 w 1751063"/>
              <a:gd name="connsiteY3" fmla="*/ 243485 h 243485"/>
              <a:gd name="connsiteX4" fmla="*/ 0 w 1751063"/>
              <a:gd name="connsiteY4" fmla="*/ 0 h 24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1063" h="243485">
                <a:moveTo>
                  <a:pt x="0" y="0"/>
                </a:moveTo>
                <a:lnTo>
                  <a:pt x="1751063" y="0"/>
                </a:lnTo>
                <a:lnTo>
                  <a:pt x="1751063" y="243485"/>
                </a:lnTo>
                <a:lnTo>
                  <a:pt x="0" y="24348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/>
              <a:t>Глава</a:t>
            </a:r>
            <a:endParaRPr lang="ru-RU" sz="1600" kern="1200" dirty="0"/>
          </a:p>
        </p:txBody>
      </p:sp>
      <p:sp>
        <p:nvSpPr>
          <p:cNvPr id="95" name="Полилиния 94"/>
          <p:cNvSpPr/>
          <p:nvPr/>
        </p:nvSpPr>
        <p:spPr>
          <a:xfrm>
            <a:off x="89346" y="1321969"/>
            <a:ext cx="1311818" cy="682415"/>
          </a:xfrm>
          <a:custGeom>
            <a:avLst/>
            <a:gdLst>
              <a:gd name="connsiteX0" fmla="*/ 0 w 1213293"/>
              <a:gd name="connsiteY0" fmla="*/ 0 h 682415"/>
              <a:gd name="connsiteX1" fmla="*/ 1213293 w 1213293"/>
              <a:gd name="connsiteY1" fmla="*/ 0 h 682415"/>
              <a:gd name="connsiteX2" fmla="*/ 1213293 w 1213293"/>
              <a:gd name="connsiteY2" fmla="*/ 682415 h 682415"/>
              <a:gd name="connsiteX3" fmla="*/ 0 w 1213293"/>
              <a:gd name="connsiteY3" fmla="*/ 682415 h 682415"/>
              <a:gd name="connsiteX4" fmla="*/ 0 w 1213293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3293" h="682415">
                <a:moveTo>
                  <a:pt x="0" y="0"/>
                </a:moveTo>
                <a:lnTo>
                  <a:pt x="1213293" y="0"/>
                </a:lnTo>
                <a:lnTo>
                  <a:pt x="1213293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kern="1200" dirty="0" smtClean="0"/>
              <a:t>Первый заместитель 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kern="1200" dirty="0" smtClean="0"/>
              <a:t>главы</a:t>
            </a:r>
            <a:endParaRPr lang="ru-RU" sz="800" kern="1200" dirty="0"/>
          </a:p>
        </p:txBody>
      </p:sp>
      <p:sp>
        <p:nvSpPr>
          <p:cNvPr id="97" name="Полилиния 96"/>
          <p:cNvSpPr/>
          <p:nvPr/>
        </p:nvSpPr>
        <p:spPr>
          <a:xfrm>
            <a:off x="1567580" y="1304387"/>
            <a:ext cx="1364830" cy="682415"/>
          </a:xfrm>
          <a:custGeom>
            <a:avLst/>
            <a:gdLst>
              <a:gd name="connsiteX0" fmla="*/ 0 w 1364830"/>
              <a:gd name="connsiteY0" fmla="*/ 0 h 682415"/>
              <a:gd name="connsiteX1" fmla="*/ 1364830 w 1364830"/>
              <a:gd name="connsiteY1" fmla="*/ 0 h 682415"/>
              <a:gd name="connsiteX2" fmla="*/ 1364830 w 1364830"/>
              <a:gd name="connsiteY2" fmla="*/ 682415 h 682415"/>
              <a:gd name="connsiteX3" fmla="*/ 0 w 1364830"/>
              <a:gd name="connsiteY3" fmla="*/ 682415 h 682415"/>
              <a:gd name="connsiteX4" fmla="*/ 0 w 1364830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830" h="682415">
                <a:moveTo>
                  <a:pt x="0" y="0"/>
                </a:moveTo>
                <a:lnTo>
                  <a:pt x="1364830" y="0"/>
                </a:lnTo>
                <a:lnTo>
                  <a:pt x="1364830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kern="1200" dirty="0" smtClean="0"/>
              <a:t>Заместитель главы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kern="1200" dirty="0" smtClean="0"/>
              <a:t> по инвестиционной и 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kern="1200" dirty="0" smtClean="0"/>
              <a:t>экономической политике</a:t>
            </a:r>
            <a:endParaRPr lang="ru-RU" sz="800" kern="1200" dirty="0"/>
          </a:p>
        </p:txBody>
      </p:sp>
      <p:sp>
        <p:nvSpPr>
          <p:cNvPr id="98" name="Полилиния 97"/>
          <p:cNvSpPr/>
          <p:nvPr/>
        </p:nvSpPr>
        <p:spPr>
          <a:xfrm>
            <a:off x="1892966" y="2079654"/>
            <a:ext cx="1116908" cy="599576"/>
          </a:xfrm>
          <a:custGeom>
            <a:avLst/>
            <a:gdLst>
              <a:gd name="connsiteX0" fmla="*/ 0 w 1116908"/>
              <a:gd name="connsiteY0" fmla="*/ 0 h 599576"/>
              <a:gd name="connsiteX1" fmla="*/ 1116908 w 1116908"/>
              <a:gd name="connsiteY1" fmla="*/ 0 h 599576"/>
              <a:gd name="connsiteX2" fmla="*/ 1116908 w 1116908"/>
              <a:gd name="connsiteY2" fmla="*/ 599576 h 599576"/>
              <a:gd name="connsiteX3" fmla="*/ 0 w 1116908"/>
              <a:gd name="connsiteY3" fmla="*/ 599576 h 599576"/>
              <a:gd name="connsiteX4" fmla="*/ 0 w 1116908"/>
              <a:gd name="connsiteY4" fmla="*/ 0 h 59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6908" h="599576">
                <a:moveTo>
                  <a:pt x="0" y="0"/>
                </a:moveTo>
                <a:lnTo>
                  <a:pt x="1116908" y="0"/>
                </a:lnTo>
                <a:lnTo>
                  <a:pt x="1116908" y="599576"/>
                </a:lnTo>
                <a:lnTo>
                  <a:pt x="0" y="59957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Управление инвестиционной и экономической политики: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8,0 </a:t>
            </a:r>
            <a:r>
              <a:rPr lang="ru-RU" sz="600" i="1" kern="1200" dirty="0" err="1" smtClean="0"/>
              <a:t>шт.ед</a:t>
            </a:r>
            <a:r>
              <a:rPr lang="ru-RU" sz="600" i="1" kern="1200" dirty="0" smtClean="0"/>
              <a:t>., в </a:t>
            </a:r>
            <a:r>
              <a:rPr lang="ru-RU" sz="600" i="1" kern="1200" dirty="0" err="1" smtClean="0"/>
              <a:t>т.ч</a:t>
            </a:r>
            <a:r>
              <a:rPr lang="ru-RU" sz="600" i="1" kern="1200" dirty="0" smtClean="0"/>
              <a:t>.: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- муниципальная служба 8,0 </a:t>
            </a:r>
            <a:r>
              <a:rPr lang="ru-RU" sz="600" i="1" kern="1200" dirty="0" err="1" smtClean="0"/>
              <a:t>шт.ед</a:t>
            </a:r>
            <a:r>
              <a:rPr lang="ru-RU" sz="600" i="1" kern="1200" dirty="0" smtClean="0"/>
              <a:t>. </a:t>
            </a:r>
            <a:endParaRPr lang="ru-RU" sz="600" i="1" kern="1200" dirty="0"/>
          </a:p>
        </p:txBody>
      </p:sp>
      <p:sp>
        <p:nvSpPr>
          <p:cNvPr id="99" name="Полилиния 98"/>
          <p:cNvSpPr/>
          <p:nvPr/>
        </p:nvSpPr>
        <p:spPr>
          <a:xfrm>
            <a:off x="1892966" y="2725907"/>
            <a:ext cx="1120593" cy="685403"/>
          </a:xfrm>
          <a:custGeom>
            <a:avLst/>
            <a:gdLst>
              <a:gd name="connsiteX0" fmla="*/ 0 w 1120593"/>
              <a:gd name="connsiteY0" fmla="*/ 0 h 682415"/>
              <a:gd name="connsiteX1" fmla="*/ 1120593 w 1120593"/>
              <a:gd name="connsiteY1" fmla="*/ 0 h 682415"/>
              <a:gd name="connsiteX2" fmla="*/ 1120593 w 1120593"/>
              <a:gd name="connsiteY2" fmla="*/ 682415 h 682415"/>
              <a:gd name="connsiteX3" fmla="*/ 0 w 1120593"/>
              <a:gd name="connsiteY3" fmla="*/ 682415 h 682415"/>
              <a:gd name="connsiteX4" fmla="*/ 0 w 1120593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0593" h="682415">
                <a:moveTo>
                  <a:pt x="0" y="0"/>
                </a:moveTo>
                <a:lnTo>
                  <a:pt x="1120593" y="0"/>
                </a:lnTo>
                <a:lnTo>
                  <a:pt x="1120593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Отдел по муниципальному заказу: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8 шт. ед., в </a:t>
            </a:r>
            <a:r>
              <a:rPr lang="ru-RU" sz="600" i="1" kern="1200" dirty="0" err="1" smtClean="0"/>
              <a:t>т.ч</a:t>
            </a:r>
            <a:r>
              <a:rPr lang="ru-RU" sz="600" i="1" kern="1200" dirty="0" smtClean="0"/>
              <a:t>.: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- муниципальная служба 2 </a:t>
            </a:r>
            <a:r>
              <a:rPr lang="ru-RU" sz="600" i="1" kern="1200" dirty="0" err="1" smtClean="0"/>
              <a:t>шт.ед</a:t>
            </a:r>
            <a:r>
              <a:rPr lang="ru-RU" sz="600" i="1" kern="1200" dirty="0" smtClean="0"/>
              <a:t>.;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- не муниципальная служба 6 шт. ед..</a:t>
            </a:r>
            <a:endParaRPr lang="ru-RU" sz="600" i="1" kern="1200" dirty="0"/>
          </a:p>
        </p:txBody>
      </p:sp>
      <p:sp>
        <p:nvSpPr>
          <p:cNvPr id="100" name="Полилиния 99"/>
          <p:cNvSpPr/>
          <p:nvPr/>
        </p:nvSpPr>
        <p:spPr>
          <a:xfrm>
            <a:off x="1887869" y="3480290"/>
            <a:ext cx="1120593" cy="682415"/>
          </a:xfrm>
          <a:custGeom>
            <a:avLst/>
            <a:gdLst>
              <a:gd name="connsiteX0" fmla="*/ 0 w 1120593"/>
              <a:gd name="connsiteY0" fmla="*/ 0 h 682415"/>
              <a:gd name="connsiteX1" fmla="*/ 1120593 w 1120593"/>
              <a:gd name="connsiteY1" fmla="*/ 0 h 682415"/>
              <a:gd name="connsiteX2" fmla="*/ 1120593 w 1120593"/>
              <a:gd name="connsiteY2" fmla="*/ 682415 h 682415"/>
              <a:gd name="connsiteX3" fmla="*/ 0 w 1120593"/>
              <a:gd name="connsiteY3" fmla="*/ 682415 h 682415"/>
              <a:gd name="connsiteX4" fmla="*/ 0 w 1120593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0593" h="682415">
                <a:moveTo>
                  <a:pt x="0" y="0"/>
                </a:moveTo>
                <a:lnTo>
                  <a:pt x="1120593" y="0"/>
                </a:lnTo>
                <a:lnTo>
                  <a:pt x="1120593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Финансовое управление: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22 шт. ед., в </a:t>
            </a:r>
            <a:r>
              <a:rPr lang="ru-RU" sz="600" i="1" kern="1200" dirty="0" err="1" smtClean="0"/>
              <a:t>т.ч</a:t>
            </a:r>
            <a:r>
              <a:rPr lang="ru-RU" sz="600" i="1" kern="1200" dirty="0" smtClean="0"/>
              <a:t>.: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- муниципальная служба 19 </a:t>
            </a:r>
            <a:r>
              <a:rPr lang="ru-RU" sz="600" i="1" kern="1200" dirty="0" err="1" smtClean="0"/>
              <a:t>шт.ед</a:t>
            </a:r>
            <a:r>
              <a:rPr lang="ru-RU" sz="600" i="1" kern="1200" dirty="0" smtClean="0"/>
              <a:t>.;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- не муниципальная служба 2 </a:t>
            </a:r>
            <a:r>
              <a:rPr lang="ru-RU" sz="600" i="1" kern="1200" dirty="0" err="1" smtClean="0"/>
              <a:t>шт.ед</a:t>
            </a:r>
            <a:r>
              <a:rPr lang="ru-RU" sz="600" i="1" kern="1200" dirty="0" smtClean="0"/>
              <a:t>.</a:t>
            </a:r>
            <a:endParaRPr lang="ru-RU" sz="600" i="1" kern="1200" dirty="0"/>
          </a:p>
        </p:txBody>
      </p:sp>
      <p:sp>
        <p:nvSpPr>
          <p:cNvPr id="101" name="Полилиния 100"/>
          <p:cNvSpPr/>
          <p:nvPr/>
        </p:nvSpPr>
        <p:spPr>
          <a:xfrm>
            <a:off x="3203389" y="1314306"/>
            <a:ext cx="2257922" cy="597452"/>
          </a:xfrm>
          <a:custGeom>
            <a:avLst/>
            <a:gdLst>
              <a:gd name="connsiteX0" fmla="*/ 0 w 1364830"/>
              <a:gd name="connsiteY0" fmla="*/ 0 h 611334"/>
              <a:gd name="connsiteX1" fmla="*/ 1364830 w 1364830"/>
              <a:gd name="connsiteY1" fmla="*/ 0 h 611334"/>
              <a:gd name="connsiteX2" fmla="*/ 1364830 w 1364830"/>
              <a:gd name="connsiteY2" fmla="*/ 611334 h 611334"/>
              <a:gd name="connsiteX3" fmla="*/ 0 w 1364830"/>
              <a:gd name="connsiteY3" fmla="*/ 611334 h 611334"/>
              <a:gd name="connsiteX4" fmla="*/ 0 w 1364830"/>
              <a:gd name="connsiteY4" fmla="*/ 0 h 611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830" h="611334">
                <a:moveTo>
                  <a:pt x="0" y="0"/>
                </a:moveTo>
                <a:lnTo>
                  <a:pt x="1364830" y="0"/>
                </a:lnTo>
                <a:lnTo>
                  <a:pt x="1364830" y="611334"/>
                </a:lnTo>
                <a:lnTo>
                  <a:pt x="0" y="61133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kern="1200" dirty="0" smtClean="0"/>
              <a:t>Заместитель главы – руководитель аппарата администрации и работе с органами местного самоуправления </a:t>
            </a:r>
            <a:endParaRPr lang="ru-RU" sz="800" kern="1200" dirty="0"/>
          </a:p>
        </p:txBody>
      </p:sp>
      <p:sp>
        <p:nvSpPr>
          <p:cNvPr id="102" name="Полилиния 101"/>
          <p:cNvSpPr/>
          <p:nvPr/>
        </p:nvSpPr>
        <p:spPr>
          <a:xfrm>
            <a:off x="338098" y="2096981"/>
            <a:ext cx="1212678" cy="658823"/>
          </a:xfrm>
          <a:custGeom>
            <a:avLst/>
            <a:gdLst>
              <a:gd name="connsiteX0" fmla="*/ 0 w 1212678"/>
              <a:gd name="connsiteY0" fmla="*/ 0 h 658823"/>
              <a:gd name="connsiteX1" fmla="*/ 1212678 w 1212678"/>
              <a:gd name="connsiteY1" fmla="*/ 0 h 658823"/>
              <a:gd name="connsiteX2" fmla="*/ 1212678 w 1212678"/>
              <a:gd name="connsiteY2" fmla="*/ 658823 h 658823"/>
              <a:gd name="connsiteX3" fmla="*/ 0 w 1212678"/>
              <a:gd name="connsiteY3" fmla="*/ 658823 h 658823"/>
              <a:gd name="connsiteX4" fmla="*/ 0 w 1212678"/>
              <a:gd name="connsiteY4" fmla="*/ 0 h 658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2678" h="658823">
                <a:moveTo>
                  <a:pt x="0" y="0"/>
                </a:moveTo>
                <a:lnTo>
                  <a:pt x="1212678" y="0"/>
                </a:lnTo>
                <a:lnTo>
                  <a:pt x="1212678" y="658823"/>
                </a:lnTo>
                <a:lnTo>
                  <a:pt x="0" y="65882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Управление производственного развития: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6 шт. ед., в </a:t>
            </a:r>
            <a:r>
              <a:rPr lang="ru-RU" sz="600" i="1" kern="1200" dirty="0" err="1" smtClean="0"/>
              <a:t>т.ч</a:t>
            </a:r>
            <a:r>
              <a:rPr lang="ru-RU" sz="600" i="1" kern="1200" dirty="0" smtClean="0"/>
              <a:t>.: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- муниципальные служба 5 </a:t>
            </a:r>
            <a:r>
              <a:rPr lang="ru-RU" sz="600" i="1" kern="1200" dirty="0" err="1" smtClean="0"/>
              <a:t>шт.ед</a:t>
            </a:r>
            <a:r>
              <a:rPr lang="ru-RU" sz="600" i="1" kern="1200" dirty="0" smtClean="0"/>
              <a:t>.;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- не муниципальная служба 1 шт. ед.</a:t>
            </a:r>
            <a:endParaRPr lang="ru-RU" sz="600" i="1" kern="1200" dirty="0"/>
          </a:p>
        </p:txBody>
      </p:sp>
      <p:sp>
        <p:nvSpPr>
          <p:cNvPr id="103" name="Полилиния 102"/>
          <p:cNvSpPr/>
          <p:nvPr/>
        </p:nvSpPr>
        <p:spPr>
          <a:xfrm>
            <a:off x="340957" y="2813511"/>
            <a:ext cx="1218356" cy="565710"/>
          </a:xfrm>
          <a:custGeom>
            <a:avLst/>
            <a:gdLst>
              <a:gd name="connsiteX0" fmla="*/ 0 w 1218356"/>
              <a:gd name="connsiteY0" fmla="*/ 0 h 682415"/>
              <a:gd name="connsiteX1" fmla="*/ 1218356 w 1218356"/>
              <a:gd name="connsiteY1" fmla="*/ 0 h 682415"/>
              <a:gd name="connsiteX2" fmla="*/ 1218356 w 1218356"/>
              <a:gd name="connsiteY2" fmla="*/ 682415 h 682415"/>
              <a:gd name="connsiteX3" fmla="*/ 0 w 1218356"/>
              <a:gd name="connsiteY3" fmla="*/ 682415 h 682415"/>
              <a:gd name="connsiteX4" fmla="*/ 0 w 1218356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356" h="682415">
                <a:moveTo>
                  <a:pt x="0" y="0"/>
                </a:moveTo>
                <a:lnTo>
                  <a:pt x="1218356" y="0"/>
                </a:lnTo>
                <a:lnTo>
                  <a:pt x="1218356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Управление капитального строительства: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7 шт. ед. (не муниципальная служба)</a:t>
            </a:r>
            <a:endParaRPr lang="ru-RU" sz="600" i="1" kern="1200" dirty="0"/>
          </a:p>
        </p:txBody>
      </p:sp>
      <p:sp>
        <p:nvSpPr>
          <p:cNvPr id="104" name="Полилиния 103"/>
          <p:cNvSpPr/>
          <p:nvPr/>
        </p:nvSpPr>
        <p:spPr>
          <a:xfrm>
            <a:off x="342141" y="3432822"/>
            <a:ext cx="1218356" cy="598680"/>
          </a:xfrm>
          <a:custGeom>
            <a:avLst/>
            <a:gdLst>
              <a:gd name="connsiteX0" fmla="*/ 0 w 1218356"/>
              <a:gd name="connsiteY0" fmla="*/ 0 h 682415"/>
              <a:gd name="connsiteX1" fmla="*/ 1218356 w 1218356"/>
              <a:gd name="connsiteY1" fmla="*/ 0 h 682415"/>
              <a:gd name="connsiteX2" fmla="*/ 1218356 w 1218356"/>
              <a:gd name="connsiteY2" fmla="*/ 682415 h 682415"/>
              <a:gd name="connsiteX3" fmla="*/ 0 w 1218356"/>
              <a:gd name="connsiteY3" fmla="*/ 682415 h 682415"/>
              <a:gd name="connsiteX4" fmla="*/ 0 w 1218356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356" h="682415">
                <a:moveTo>
                  <a:pt x="0" y="0"/>
                </a:moveTo>
                <a:lnTo>
                  <a:pt x="1218356" y="0"/>
                </a:lnTo>
                <a:lnTo>
                  <a:pt x="1218356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Отдел </a:t>
            </a:r>
            <a:r>
              <a:rPr lang="ru-RU" sz="600" kern="1200" dirty="0" smtClean="0">
                <a:solidFill>
                  <a:schemeClr val="tx1"/>
                </a:solidFill>
              </a:rPr>
              <a:t>архитектуры и градостроительства: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3 шт. ед., в </a:t>
            </a:r>
            <a:r>
              <a:rPr lang="ru-RU" sz="600" i="1" kern="1200" dirty="0" err="1" smtClean="0"/>
              <a:t>т.ч</a:t>
            </a:r>
            <a:r>
              <a:rPr lang="ru-RU" sz="600" i="1" kern="1200" dirty="0" smtClean="0"/>
              <a:t>.: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- 1 шт. ед. муниципальная служба;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- 2 шт. ед. не муниципальная служба </a:t>
            </a:r>
            <a:endParaRPr lang="ru-RU" sz="600" i="1" kern="1200" dirty="0"/>
          </a:p>
        </p:txBody>
      </p:sp>
      <p:sp>
        <p:nvSpPr>
          <p:cNvPr id="105" name="Полилиния 104"/>
          <p:cNvSpPr/>
          <p:nvPr/>
        </p:nvSpPr>
        <p:spPr>
          <a:xfrm>
            <a:off x="7357978" y="1323042"/>
            <a:ext cx="1364830" cy="680268"/>
          </a:xfrm>
          <a:custGeom>
            <a:avLst/>
            <a:gdLst>
              <a:gd name="connsiteX0" fmla="*/ 0 w 1364830"/>
              <a:gd name="connsiteY0" fmla="*/ 0 h 682415"/>
              <a:gd name="connsiteX1" fmla="*/ 1364830 w 1364830"/>
              <a:gd name="connsiteY1" fmla="*/ 0 h 682415"/>
              <a:gd name="connsiteX2" fmla="*/ 1364830 w 1364830"/>
              <a:gd name="connsiteY2" fmla="*/ 682415 h 682415"/>
              <a:gd name="connsiteX3" fmla="*/ 0 w 1364830"/>
              <a:gd name="connsiteY3" fmla="*/ 682415 h 682415"/>
              <a:gd name="connsiteX4" fmla="*/ 0 w 1364830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830" h="682415">
                <a:moveTo>
                  <a:pt x="0" y="0"/>
                </a:moveTo>
                <a:lnTo>
                  <a:pt x="1364830" y="0"/>
                </a:lnTo>
                <a:lnTo>
                  <a:pt x="1364830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kern="1200" dirty="0" smtClean="0"/>
              <a:t>Заместитель главы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kern="1200" dirty="0" smtClean="0"/>
              <a:t> по социальным вопросам</a:t>
            </a:r>
            <a:endParaRPr lang="ru-RU" sz="800" kern="1200" dirty="0"/>
          </a:p>
        </p:txBody>
      </p:sp>
      <p:sp>
        <p:nvSpPr>
          <p:cNvPr id="106" name="Полилиния 105"/>
          <p:cNvSpPr/>
          <p:nvPr/>
        </p:nvSpPr>
        <p:spPr>
          <a:xfrm>
            <a:off x="7394857" y="2078966"/>
            <a:ext cx="1278792" cy="656132"/>
          </a:xfrm>
          <a:custGeom>
            <a:avLst/>
            <a:gdLst>
              <a:gd name="connsiteX0" fmla="*/ 0 w 1212706"/>
              <a:gd name="connsiteY0" fmla="*/ 0 h 648840"/>
              <a:gd name="connsiteX1" fmla="*/ 1212706 w 1212706"/>
              <a:gd name="connsiteY1" fmla="*/ 0 h 648840"/>
              <a:gd name="connsiteX2" fmla="*/ 1212706 w 1212706"/>
              <a:gd name="connsiteY2" fmla="*/ 648840 h 648840"/>
              <a:gd name="connsiteX3" fmla="*/ 0 w 1212706"/>
              <a:gd name="connsiteY3" fmla="*/ 648840 h 648840"/>
              <a:gd name="connsiteX4" fmla="*/ 0 w 1212706"/>
              <a:gd name="connsiteY4" fmla="*/ 0 h 648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2706" h="648840">
                <a:moveTo>
                  <a:pt x="0" y="0"/>
                </a:moveTo>
                <a:lnTo>
                  <a:pt x="1212706" y="0"/>
                </a:lnTo>
                <a:lnTo>
                  <a:pt x="1212706" y="648840"/>
                </a:lnTo>
                <a:lnTo>
                  <a:pt x="0" y="6488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Управление социального развития: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4 шт. ед., в </a:t>
            </a:r>
            <a:r>
              <a:rPr lang="ru-RU" sz="600" i="1" kern="1200" dirty="0" err="1" smtClean="0"/>
              <a:t>т.ч</a:t>
            </a:r>
            <a:r>
              <a:rPr lang="ru-RU" sz="600" i="1" kern="1200" dirty="0" smtClean="0"/>
              <a:t>.: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- муниципальная служба 1 шт. ед.;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- не муниципальная служба 3 шт. ед.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kern="1200" dirty="0"/>
          </a:p>
        </p:txBody>
      </p:sp>
      <p:sp>
        <p:nvSpPr>
          <p:cNvPr id="107" name="Полилиния 106"/>
          <p:cNvSpPr/>
          <p:nvPr/>
        </p:nvSpPr>
        <p:spPr>
          <a:xfrm>
            <a:off x="7385554" y="2850881"/>
            <a:ext cx="1261192" cy="581941"/>
          </a:xfrm>
          <a:custGeom>
            <a:avLst/>
            <a:gdLst>
              <a:gd name="connsiteX0" fmla="*/ 0 w 1212706"/>
              <a:gd name="connsiteY0" fmla="*/ 0 h 698717"/>
              <a:gd name="connsiteX1" fmla="*/ 1212706 w 1212706"/>
              <a:gd name="connsiteY1" fmla="*/ 0 h 698717"/>
              <a:gd name="connsiteX2" fmla="*/ 1212706 w 1212706"/>
              <a:gd name="connsiteY2" fmla="*/ 698717 h 698717"/>
              <a:gd name="connsiteX3" fmla="*/ 0 w 1212706"/>
              <a:gd name="connsiteY3" fmla="*/ 698717 h 698717"/>
              <a:gd name="connsiteX4" fmla="*/ 0 w 1212706"/>
              <a:gd name="connsiteY4" fmla="*/ 0 h 698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2706" h="698717">
                <a:moveTo>
                  <a:pt x="0" y="0"/>
                </a:moveTo>
                <a:lnTo>
                  <a:pt x="1212706" y="0"/>
                </a:lnTo>
                <a:lnTo>
                  <a:pt x="1212706" y="698717"/>
                </a:lnTo>
                <a:lnTo>
                  <a:pt x="0" y="69871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Отдел опеки и попечительства: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4,25 шт. ед. (муниципальная служба)</a:t>
            </a:r>
            <a:endParaRPr lang="ru-RU" sz="600" i="1" kern="1200" dirty="0"/>
          </a:p>
        </p:txBody>
      </p:sp>
      <p:sp>
        <p:nvSpPr>
          <p:cNvPr id="108" name="Полилиния 107"/>
          <p:cNvSpPr/>
          <p:nvPr/>
        </p:nvSpPr>
        <p:spPr>
          <a:xfrm>
            <a:off x="7385554" y="3547805"/>
            <a:ext cx="1297398" cy="603459"/>
          </a:xfrm>
          <a:custGeom>
            <a:avLst/>
            <a:gdLst>
              <a:gd name="connsiteX0" fmla="*/ 0 w 1149432"/>
              <a:gd name="connsiteY0" fmla="*/ 0 h 603459"/>
              <a:gd name="connsiteX1" fmla="*/ 1149432 w 1149432"/>
              <a:gd name="connsiteY1" fmla="*/ 0 h 603459"/>
              <a:gd name="connsiteX2" fmla="*/ 1149432 w 1149432"/>
              <a:gd name="connsiteY2" fmla="*/ 603459 h 603459"/>
              <a:gd name="connsiteX3" fmla="*/ 0 w 1149432"/>
              <a:gd name="connsiteY3" fmla="*/ 603459 h 603459"/>
              <a:gd name="connsiteX4" fmla="*/ 0 w 1149432"/>
              <a:gd name="connsiteY4" fmla="*/ 0 h 603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9432" h="603459">
                <a:moveTo>
                  <a:pt x="0" y="0"/>
                </a:moveTo>
                <a:lnTo>
                  <a:pt x="1149432" y="0"/>
                </a:lnTo>
                <a:lnTo>
                  <a:pt x="1149432" y="603459"/>
                </a:lnTo>
                <a:lnTo>
                  <a:pt x="0" y="60345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Комиссия по делам несовершеннолетних и защите их прав: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1 шт. ед. (муниципальная служба);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dirty="0" smtClean="0"/>
              <a:t>1 </a:t>
            </a:r>
            <a:r>
              <a:rPr lang="ru-RU" sz="600" i="1" dirty="0" err="1" smtClean="0"/>
              <a:t>шт.ед</a:t>
            </a:r>
            <a:r>
              <a:rPr lang="ru-RU" sz="600" i="1" dirty="0" smtClean="0"/>
              <a:t>. (не муниципальная служба)</a:t>
            </a:r>
            <a:endParaRPr lang="ru-RU" sz="600" i="1" kern="1200" dirty="0"/>
          </a:p>
        </p:txBody>
      </p:sp>
      <p:sp>
        <p:nvSpPr>
          <p:cNvPr id="110" name="Полилиния 109"/>
          <p:cNvSpPr/>
          <p:nvPr/>
        </p:nvSpPr>
        <p:spPr>
          <a:xfrm>
            <a:off x="3196804" y="1976339"/>
            <a:ext cx="2265465" cy="686460"/>
          </a:xfrm>
          <a:custGeom>
            <a:avLst/>
            <a:gdLst>
              <a:gd name="connsiteX0" fmla="*/ 0 w 1300533"/>
              <a:gd name="connsiteY0" fmla="*/ 0 h 673236"/>
              <a:gd name="connsiteX1" fmla="*/ 1300533 w 1300533"/>
              <a:gd name="connsiteY1" fmla="*/ 0 h 673236"/>
              <a:gd name="connsiteX2" fmla="*/ 1300533 w 1300533"/>
              <a:gd name="connsiteY2" fmla="*/ 673236 h 673236"/>
              <a:gd name="connsiteX3" fmla="*/ 0 w 1300533"/>
              <a:gd name="connsiteY3" fmla="*/ 673236 h 673236"/>
              <a:gd name="connsiteX4" fmla="*/ 0 w 1300533"/>
              <a:gd name="connsiteY4" fmla="*/ 0 h 673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0533" h="673236">
                <a:moveTo>
                  <a:pt x="0" y="0"/>
                </a:moveTo>
                <a:lnTo>
                  <a:pt x="1300533" y="0"/>
                </a:lnTo>
                <a:lnTo>
                  <a:pt x="1300533" y="673236"/>
                </a:lnTo>
                <a:lnTo>
                  <a:pt x="0" y="67323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Управление делами: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12 шт. ед., в </a:t>
            </a:r>
            <a:r>
              <a:rPr lang="ru-RU" sz="600" i="1" kern="1200" dirty="0" err="1" smtClean="0"/>
              <a:t>т.ч</a:t>
            </a:r>
            <a:r>
              <a:rPr lang="ru-RU" sz="600" i="1" kern="1200" dirty="0" smtClean="0"/>
              <a:t>.:</a:t>
            </a:r>
          </a:p>
          <a:p>
            <a:pPr marL="171450" lvl="0" indent="-17145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ru-RU" sz="600" i="1" kern="1200" dirty="0" smtClean="0"/>
              <a:t>муниципальная служба 6 шт. ед.;</a:t>
            </a:r>
          </a:p>
          <a:p>
            <a:pPr marL="171450" lvl="0" indent="-17145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ru-RU" sz="600" i="1" dirty="0" smtClean="0"/>
              <a:t>- немуниципальная служба -6 </a:t>
            </a:r>
            <a:r>
              <a:rPr lang="ru-RU" sz="600" i="1" dirty="0" err="1" smtClean="0"/>
              <a:t>шт.ед</a:t>
            </a:r>
            <a:r>
              <a:rPr lang="ru-RU" sz="600" i="1" dirty="0" smtClean="0"/>
              <a:t>.</a:t>
            </a:r>
            <a:endParaRPr lang="ru-RU" sz="600" i="1" kern="1200" dirty="0" smtClean="0"/>
          </a:p>
        </p:txBody>
      </p:sp>
      <p:sp>
        <p:nvSpPr>
          <p:cNvPr id="112" name="Полилиния 111"/>
          <p:cNvSpPr/>
          <p:nvPr/>
        </p:nvSpPr>
        <p:spPr>
          <a:xfrm>
            <a:off x="3194864" y="2739128"/>
            <a:ext cx="2264348" cy="726721"/>
          </a:xfrm>
          <a:custGeom>
            <a:avLst/>
            <a:gdLst>
              <a:gd name="connsiteX0" fmla="*/ 0 w 1300519"/>
              <a:gd name="connsiteY0" fmla="*/ 0 h 642664"/>
              <a:gd name="connsiteX1" fmla="*/ 1300519 w 1300519"/>
              <a:gd name="connsiteY1" fmla="*/ 0 h 642664"/>
              <a:gd name="connsiteX2" fmla="*/ 1300519 w 1300519"/>
              <a:gd name="connsiteY2" fmla="*/ 642664 h 642664"/>
              <a:gd name="connsiteX3" fmla="*/ 0 w 1300519"/>
              <a:gd name="connsiteY3" fmla="*/ 642664 h 642664"/>
              <a:gd name="connsiteX4" fmla="*/ 0 w 1300519"/>
              <a:gd name="connsiteY4" fmla="*/ 0 h 642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0519" h="642664">
                <a:moveTo>
                  <a:pt x="0" y="0"/>
                </a:moveTo>
                <a:lnTo>
                  <a:pt x="1300519" y="0"/>
                </a:lnTo>
                <a:lnTo>
                  <a:pt x="1300519" y="642664"/>
                </a:lnTo>
                <a:lnTo>
                  <a:pt x="0" y="6426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Отдел автоматизированных систем: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4 шт. ед. (не муниципальная служба)</a:t>
            </a:r>
            <a:endParaRPr lang="ru-RU" sz="600" i="1" kern="1200" dirty="0"/>
          </a:p>
        </p:txBody>
      </p:sp>
      <p:sp>
        <p:nvSpPr>
          <p:cNvPr id="113" name="Полилиния 112"/>
          <p:cNvSpPr/>
          <p:nvPr/>
        </p:nvSpPr>
        <p:spPr>
          <a:xfrm>
            <a:off x="6103255" y="2634941"/>
            <a:ext cx="993528" cy="487872"/>
          </a:xfrm>
          <a:custGeom>
            <a:avLst/>
            <a:gdLst>
              <a:gd name="connsiteX0" fmla="*/ 0 w 993528"/>
              <a:gd name="connsiteY0" fmla="*/ 0 h 589797"/>
              <a:gd name="connsiteX1" fmla="*/ 993528 w 993528"/>
              <a:gd name="connsiteY1" fmla="*/ 0 h 589797"/>
              <a:gd name="connsiteX2" fmla="*/ 993528 w 993528"/>
              <a:gd name="connsiteY2" fmla="*/ 589797 h 589797"/>
              <a:gd name="connsiteX3" fmla="*/ 0 w 993528"/>
              <a:gd name="connsiteY3" fmla="*/ 589797 h 589797"/>
              <a:gd name="connsiteX4" fmla="*/ 0 w 993528"/>
              <a:gd name="connsiteY4" fmla="*/ 0 h 589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528" h="589797">
                <a:moveTo>
                  <a:pt x="0" y="0"/>
                </a:moveTo>
                <a:lnTo>
                  <a:pt x="993528" y="0"/>
                </a:lnTo>
                <a:lnTo>
                  <a:pt x="993528" y="589797"/>
                </a:lnTo>
                <a:lnTo>
                  <a:pt x="0" y="5897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Правовой отдел: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4 шт. ед. (муниципальная служба)</a:t>
            </a:r>
            <a:endParaRPr lang="ru-RU" sz="600" i="1" kern="1200" dirty="0"/>
          </a:p>
        </p:txBody>
      </p:sp>
      <p:sp>
        <p:nvSpPr>
          <p:cNvPr id="114" name="Полилиния 113"/>
          <p:cNvSpPr/>
          <p:nvPr/>
        </p:nvSpPr>
        <p:spPr>
          <a:xfrm>
            <a:off x="6075997" y="1311276"/>
            <a:ext cx="988123" cy="640570"/>
          </a:xfrm>
          <a:custGeom>
            <a:avLst/>
            <a:gdLst>
              <a:gd name="connsiteX0" fmla="*/ 0 w 992531"/>
              <a:gd name="connsiteY0" fmla="*/ 0 h 527424"/>
              <a:gd name="connsiteX1" fmla="*/ 992531 w 992531"/>
              <a:gd name="connsiteY1" fmla="*/ 0 h 527424"/>
              <a:gd name="connsiteX2" fmla="*/ 992531 w 992531"/>
              <a:gd name="connsiteY2" fmla="*/ 527424 h 527424"/>
              <a:gd name="connsiteX3" fmla="*/ 0 w 992531"/>
              <a:gd name="connsiteY3" fmla="*/ 527424 h 527424"/>
              <a:gd name="connsiteX4" fmla="*/ 0 w 992531"/>
              <a:gd name="connsiteY4" fmla="*/ 0 h 527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2531" h="527424">
                <a:moveTo>
                  <a:pt x="0" y="0"/>
                </a:moveTo>
                <a:lnTo>
                  <a:pt x="992531" y="0"/>
                </a:lnTo>
                <a:lnTo>
                  <a:pt x="992531" y="527424"/>
                </a:lnTo>
                <a:lnTo>
                  <a:pt x="0" y="527424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Отдел учета и отчетности: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4 шт. ед. (муниципальная служба)</a:t>
            </a:r>
            <a:endParaRPr lang="ru-RU" sz="600" i="1" kern="1200" dirty="0"/>
          </a:p>
        </p:txBody>
      </p:sp>
      <p:sp>
        <p:nvSpPr>
          <p:cNvPr id="115" name="Полилиния 114"/>
          <p:cNvSpPr/>
          <p:nvPr/>
        </p:nvSpPr>
        <p:spPr>
          <a:xfrm>
            <a:off x="6110490" y="3282942"/>
            <a:ext cx="1025229" cy="681387"/>
          </a:xfrm>
          <a:custGeom>
            <a:avLst/>
            <a:gdLst>
              <a:gd name="connsiteX0" fmla="*/ 0 w 988123"/>
              <a:gd name="connsiteY0" fmla="*/ 0 h 649713"/>
              <a:gd name="connsiteX1" fmla="*/ 988123 w 988123"/>
              <a:gd name="connsiteY1" fmla="*/ 0 h 649713"/>
              <a:gd name="connsiteX2" fmla="*/ 988123 w 988123"/>
              <a:gd name="connsiteY2" fmla="*/ 649713 h 649713"/>
              <a:gd name="connsiteX3" fmla="*/ 0 w 988123"/>
              <a:gd name="connsiteY3" fmla="*/ 649713 h 649713"/>
              <a:gd name="connsiteX4" fmla="*/ 0 w 988123"/>
              <a:gd name="connsiteY4" fmla="*/ 0 h 649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123" h="649713">
                <a:moveTo>
                  <a:pt x="0" y="0"/>
                </a:moveTo>
                <a:lnTo>
                  <a:pt x="988123" y="0"/>
                </a:lnTo>
                <a:lnTo>
                  <a:pt x="988123" y="649713"/>
                </a:lnTo>
                <a:lnTo>
                  <a:pt x="0" y="64971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Мобилизационный отдел: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2 шт. ед., в </a:t>
            </a:r>
            <a:r>
              <a:rPr lang="ru-RU" sz="600" kern="1200" dirty="0" err="1" smtClean="0"/>
              <a:t>т.ч</a:t>
            </a:r>
            <a:r>
              <a:rPr lang="ru-RU" sz="600" kern="1200" dirty="0" smtClean="0"/>
              <a:t>.: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- муниципальная служба 1 шт. ед.;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- не муниципальная служба 1 шт. ед.</a:t>
            </a:r>
            <a:endParaRPr lang="ru-RU" sz="600" i="1" kern="1200" dirty="0"/>
          </a:p>
        </p:txBody>
      </p:sp>
      <p:sp>
        <p:nvSpPr>
          <p:cNvPr id="116" name="Полилиния 115"/>
          <p:cNvSpPr/>
          <p:nvPr/>
        </p:nvSpPr>
        <p:spPr>
          <a:xfrm>
            <a:off x="6083540" y="2041477"/>
            <a:ext cx="988123" cy="461885"/>
          </a:xfrm>
          <a:custGeom>
            <a:avLst/>
            <a:gdLst>
              <a:gd name="connsiteX0" fmla="*/ 0 w 1005197"/>
              <a:gd name="connsiteY0" fmla="*/ 0 h 562794"/>
              <a:gd name="connsiteX1" fmla="*/ 1005197 w 1005197"/>
              <a:gd name="connsiteY1" fmla="*/ 0 h 562794"/>
              <a:gd name="connsiteX2" fmla="*/ 1005197 w 1005197"/>
              <a:gd name="connsiteY2" fmla="*/ 562794 h 562794"/>
              <a:gd name="connsiteX3" fmla="*/ 0 w 1005197"/>
              <a:gd name="connsiteY3" fmla="*/ 562794 h 562794"/>
              <a:gd name="connsiteX4" fmla="*/ 0 w 1005197"/>
              <a:gd name="connsiteY4" fmla="*/ 0 h 562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5197" h="562794">
                <a:moveTo>
                  <a:pt x="0" y="0"/>
                </a:moveTo>
                <a:lnTo>
                  <a:pt x="1005197" y="0"/>
                </a:lnTo>
                <a:lnTo>
                  <a:pt x="1005197" y="562794"/>
                </a:lnTo>
                <a:lnTo>
                  <a:pt x="0" y="56279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Административная комиссия: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2 шт. ед. (муниципальная служба)</a:t>
            </a:r>
            <a:endParaRPr lang="ru-RU" sz="600" i="1" kern="1200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5912326" y="4592671"/>
            <a:ext cx="1368152" cy="51628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бюджетное учреждение «Управление по эксплуатации и содержанию административных зданий «Гранит»</a:t>
            </a:r>
            <a:endParaRPr lang="ru-RU" sz="700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3654565" y="5182438"/>
            <a:ext cx="1360504" cy="60796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унитарное предприятие «Ленский молокозавод»</a:t>
            </a:r>
            <a:endParaRPr lang="ru-RU" sz="700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7357978" y="4296488"/>
            <a:ext cx="136815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казенное учреждение «Районное управление образованием»</a:t>
            </a:r>
            <a:endParaRPr lang="ru-RU" sz="7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7385554" y="4764740"/>
            <a:ext cx="1368152" cy="46163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казенное учреждение «Ленское районное управление культуры»</a:t>
            </a:r>
            <a:endParaRPr lang="ru-RU" sz="7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3665120" y="3532541"/>
            <a:ext cx="1368152" cy="53008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казенное учреждение «Муниципальный архив»</a:t>
            </a:r>
            <a:endParaRPr lang="ru-RU" sz="7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7357978" y="5320764"/>
            <a:ext cx="1390162" cy="3853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унитарное предприятие «Муниципальная аптека»</a:t>
            </a:r>
            <a:endParaRPr lang="ru-RU" sz="7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7391234" y="5781738"/>
            <a:ext cx="136815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/>
              <a:t>Муниципальное казенное учреждение "Комитет по физической культуре и спорту"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80324" y="4793103"/>
            <a:ext cx="1368152" cy="4497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/>
              <a:t>Муниципальное казенное учреждение "Единая дежурно-диспетчерская служба"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1616233" y="4573308"/>
            <a:ext cx="136815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/>
              <a:t> Муниципальное казенное учреждение "Бизнес инкубатор Ленского района"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7385554" y="6237312"/>
            <a:ext cx="1368152" cy="52397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/>
              <a:t>Муниципальное казенное учреждение "Комитет по молодежной и семейной политике муниципального образования "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1622621" y="4994227"/>
            <a:ext cx="1368152" cy="39723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Муниципальный фонд поддержки предпринимательства</a:t>
            </a:r>
            <a:endParaRPr lang="ru-RU" sz="7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82771" y="4252434"/>
            <a:ext cx="1362046" cy="46163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/>
              <a:t> Муниципальное учреждение  "Комитет имущественных отношений муниципального образования  "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580112" y="116632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к решению Районного Совета депутатов муниципального образования «Ленский район» от 14 мая 2020 г.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16-2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126" y="5468231"/>
            <a:ext cx="3541856" cy="11877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1000" dirty="0" smtClean="0"/>
              <a:t>Итого численность администрации МО «Ленский район»: </a:t>
            </a:r>
            <a:r>
              <a:rPr lang="ru-RU" sz="1000" dirty="0" smtClean="0">
                <a:solidFill>
                  <a:schemeClr val="tx1"/>
                </a:solidFill>
              </a:rPr>
              <a:t>96,25</a:t>
            </a:r>
            <a:r>
              <a:rPr lang="ru-RU" sz="1000" dirty="0" smtClean="0"/>
              <a:t> штатных единиц, в том числе:</a:t>
            </a:r>
          </a:p>
          <a:p>
            <a:pPr marL="171450" indent="-171450" algn="just">
              <a:buFontTx/>
              <a:buChar char="-"/>
            </a:pPr>
            <a:r>
              <a:rPr lang="ru-RU" sz="1000" dirty="0" smtClean="0"/>
              <a:t>муниципальная служба без переданных полномочий 50,25 шт. ед.;</a:t>
            </a:r>
          </a:p>
          <a:p>
            <a:pPr marL="171450" indent="-171450" algn="just">
              <a:buFontTx/>
              <a:buChar char="-"/>
            </a:pPr>
            <a:r>
              <a:rPr lang="ru-RU" sz="1000" dirty="0" smtClean="0"/>
              <a:t>муниципальная служба за счет переданных полномочий 13,0 шт. ед.;</a:t>
            </a:r>
          </a:p>
          <a:p>
            <a:pPr marL="171450" indent="-171450" algn="just">
              <a:buFontTx/>
              <a:buChar char="-"/>
            </a:pPr>
            <a:r>
              <a:rPr lang="ru-RU" sz="1000" dirty="0" smtClean="0"/>
              <a:t>не муниципальная служба 33 шт. ед.</a:t>
            </a:r>
          </a:p>
          <a:p>
            <a:pPr algn="just"/>
            <a:endParaRPr lang="ru-RU" sz="1200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3658633" y="5893740"/>
            <a:ext cx="1356436" cy="55959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Сельские поселения муниципального образования «Ленский район»</a:t>
            </a:r>
            <a:endParaRPr lang="ru-RU" sz="700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3658633" y="4584220"/>
            <a:ext cx="1368152" cy="5331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казенное учреждение «Управление сельского хозяйства» </a:t>
            </a:r>
            <a:endParaRPr lang="ru-RU" sz="700" dirty="0"/>
          </a:p>
        </p:txBody>
      </p:sp>
    </p:spTree>
    <p:extLst>
      <p:ext uri="{BB962C8B-B14F-4D97-AF65-F5344CB8AC3E}">
        <p14:creationId xmlns:p14="http://schemas.microsoft.com/office/powerpoint/2010/main" val="273813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2802</TotalTime>
  <Words>545</Words>
  <Application>Microsoft Office PowerPoint</Application>
  <PresentationFormat>Экран (4:3)</PresentationFormat>
  <Paragraphs>77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Калмазан Валентин Андреевич</dc:creator>
  <cp:lastModifiedBy>Общий_отдел_2</cp:lastModifiedBy>
  <cp:revision>69</cp:revision>
  <cp:lastPrinted>2020-04-22T07:59:31Z</cp:lastPrinted>
  <dcterms:created xsi:type="dcterms:W3CDTF">2018-07-21T04:15:30Z</dcterms:created>
  <dcterms:modified xsi:type="dcterms:W3CDTF">2020-10-07T07:28:37Z</dcterms:modified>
</cp:coreProperties>
</file>